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2A4D"/>
    <a:srgbClr val="FF6B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42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115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0405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857597" y="1605921"/>
            <a:ext cx="1428750" cy="57150"/>
          </a:xfrm>
          <a:prstGeom prst="rect">
            <a:avLst/>
          </a:prstGeom>
          <a:solidFill>
            <a:srgbClr val="FF6B9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0" y="1976525"/>
            <a:ext cx="9144000" cy="623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4050" b="1" kern="0" spc="-2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Don't wait for Easter</a:t>
            </a:r>
            <a:endParaRPr lang="en-US" sz="4050" dirty="0">
              <a:solidFill>
                <a:schemeClr val="bg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2881926" y="2545511"/>
            <a:ext cx="3351324" cy="92333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6000" b="1" kern="0" spc="-2" dirty="0">
                <a:solidFill>
                  <a:srgbClr val="FF6B9E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Act now </a:t>
            </a:r>
            <a:endParaRPr lang="en-US" sz="6000" dirty="0">
              <a:solidFill>
                <a:srgbClr val="FF6B9E"/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3857597" y="3480429"/>
            <a:ext cx="1428750" cy="57150"/>
          </a:xfrm>
          <a:prstGeom prst="rect">
            <a:avLst/>
          </a:prstGeom>
          <a:solidFill>
            <a:srgbClr val="FF6B9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8" name="Freeform 25">
            <a:extLst>
              <a:ext uri="{FF2B5EF4-FFF2-40B4-BE49-F238E27FC236}">
                <a16:creationId xmlns:a16="http://schemas.microsoft.com/office/drawing/2014/main" id="{57837EAD-8C27-49D4-4D22-AE175EC0B322}"/>
              </a:ext>
            </a:extLst>
          </p:cNvPr>
          <p:cNvSpPr/>
          <p:nvPr/>
        </p:nvSpPr>
        <p:spPr>
          <a:xfrm>
            <a:off x="6617776" y="390240"/>
            <a:ext cx="2289582" cy="292551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9" name="Group 11">
            <a:extLst>
              <a:ext uri="{FF2B5EF4-FFF2-40B4-BE49-F238E27FC236}">
                <a16:creationId xmlns:a16="http://schemas.microsoft.com/office/drawing/2014/main" id="{AEA67E43-EC88-6E81-F040-5813B6AB588F}"/>
              </a:ext>
            </a:extLst>
          </p:cNvPr>
          <p:cNvGrpSpPr/>
          <p:nvPr/>
        </p:nvGrpSpPr>
        <p:grpSpPr>
          <a:xfrm>
            <a:off x="255434" y="349499"/>
            <a:ext cx="2472268" cy="456416"/>
            <a:chOff x="0" y="-83746"/>
            <a:chExt cx="5292306" cy="977034"/>
          </a:xfrm>
        </p:grpSpPr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id="{3F3C9F81-2BAA-C92D-792F-5517A0B685D2}"/>
                </a:ext>
              </a:extLst>
            </p:cNvPr>
            <p:cNvGrpSpPr/>
            <p:nvPr/>
          </p:nvGrpSpPr>
          <p:grpSpPr>
            <a:xfrm>
              <a:off x="0" y="-83746"/>
              <a:ext cx="5292306" cy="977034"/>
              <a:chOff x="0" y="-38100"/>
              <a:chExt cx="2407731" cy="444501"/>
            </a:xfrm>
          </p:grpSpPr>
          <p:sp>
            <p:nvSpPr>
              <p:cNvPr id="12" name="Freeform 13">
                <a:extLst>
                  <a:ext uri="{FF2B5EF4-FFF2-40B4-BE49-F238E27FC236}">
                    <a16:creationId xmlns:a16="http://schemas.microsoft.com/office/drawing/2014/main" id="{A37E1E5F-4702-8C26-B279-1E7D5A7D453F}"/>
                  </a:ext>
                </a:extLst>
              </p:cNvPr>
              <p:cNvSpPr/>
              <p:nvPr/>
            </p:nvSpPr>
            <p:spPr>
              <a:xfrm>
                <a:off x="0" y="1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chemeClr val="bg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TextBox 14">
                <a:extLst>
                  <a:ext uri="{FF2B5EF4-FFF2-40B4-BE49-F238E27FC236}">
                    <a16:creationId xmlns:a16="http://schemas.microsoft.com/office/drawing/2014/main" id="{1666573B-64FE-BE80-34F9-4DB3F8C89E1B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TextBox 15">
              <a:extLst>
                <a:ext uri="{FF2B5EF4-FFF2-40B4-BE49-F238E27FC236}">
                  <a16:creationId xmlns:a16="http://schemas.microsoft.com/office/drawing/2014/main" id="{1C20979C-BD77-3F41-88D9-863A5A864561}"/>
                </a:ext>
              </a:extLst>
            </p:cNvPr>
            <p:cNvSpPr txBox="1"/>
            <p:nvPr/>
          </p:nvSpPr>
          <p:spPr>
            <a:xfrm>
              <a:off x="55424" y="-57435"/>
              <a:ext cx="5006173" cy="583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</a:t>
              </a:r>
              <a:r>
                <a:rPr lang="en-US" sz="1600" dirty="0" err="1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.</a:t>
              </a: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co.uk</a:t>
              </a:r>
              <a:endParaRPr lang="en-US" sz="160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0" y="1440191"/>
            <a:ext cx="857250" cy="42863"/>
          </a:xfrm>
          <a:prstGeom prst="rect">
            <a:avLst/>
          </a:prstGeom>
          <a:solidFill>
            <a:srgbClr val="FF6B9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463012" y="1697044"/>
            <a:ext cx="2316147" cy="4501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b="1" kern="0" spc="-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Easter is for</a:t>
            </a:r>
            <a:endParaRPr lang="en-US" sz="2925" dirty="0">
              <a:solidFill>
                <a:schemeClr val="bg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571500" y="2191857"/>
            <a:ext cx="2325893" cy="45012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925" b="1" kern="0" spc="-1" dirty="0">
                <a:solidFill>
                  <a:srgbClr val="FF6B9E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fine-tuning</a:t>
            </a:r>
            <a:r>
              <a:rPr lang="en-US" sz="2925" b="1" kern="0" spc="-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, </a:t>
            </a:r>
            <a:endParaRPr lang="en-US" sz="2925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571499" y="2644316"/>
            <a:ext cx="4601749" cy="4501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2925" b="1" kern="0" spc="-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not</a:t>
            </a:r>
            <a:r>
              <a:rPr lang="en-US" sz="2925" dirty="0">
                <a:solidFill>
                  <a:schemeClr val="bg1"/>
                </a:solidFill>
              </a:rPr>
              <a:t> </a:t>
            </a:r>
            <a:r>
              <a:rPr lang="en-US" sz="2925" b="1" kern="0" spc="-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firefighting. </a:t>
            </a:r>
            <a:endParaRPr lang="en-US" sz="2925" dirty="0">
              <a:solidFill>
                <a:schemeClr val="bg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571500" y="3406667"/>
            <a:ext cx="2664675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Use the October half-term to fix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10246" y="3662179"/>
            <a:ext cx="2042833" cy="23395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350" b="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gaps in your knowledge. </a:t>
            </a:r>
            <a:endParaRPr lang="en-US" sz="13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25" y="884857"/>
            <a:ext cx="3000375" cy="3714750"/>
          </a:xfrm>
          <a:prstGeom prst="rect">
            <a:avLst/>
          </a:prstGeom>
        </p:spPr>
      </p:pic>
      <p:grpSp>
        <p:nvGrpSpPr>
          <p:cNvPr id="10" name="Group 11">
            <a:extLst>
              <a:ext uri="{FF2B5EF4-FFF2-40B4-BE49-F238E27FC236}">
                <a16:creationId xmlns:a16="http://schemas.microsoft.com/office/drawing/2014/main" id="{B45C8152-EC3D-B88D-4AC9-F2032C493ACF}"/>
              </a:ext>
            </a:extLst>
          </p:cNvPr>
          <p:cNvGrpSpPr/>
          <p:nvPr/>
        </p:nvGrpSpPr>
        <p:grpSpPr>
          <a:xfrm>
            <a:off x="255434" y="349499"/>
            <a:ext cx="2472268" cy="456416"/>
            <a:chOff x="0" y="-83746"/>
            <a:chExt cx="5292306" cy="977034"/>
          </a:xfrm>
        </p:grpSpPr>
        <p:grpSp>
          <p:nvGrpSpPr>
            <p:cNvPr id="11" name="Group 12">
              <a:extLst>
                <a:ext uri="{FF2B5EF4-FFF2-40B4-BE49-F238E27FC236}">
                  <a16:creationId xmlns:a16="http://schemas.microsoft.com/office/drawing/2014/main" id="{898B0440-C003-E126-6D8B-B8C9010FD92C}"/>
                </a:ext>
              </a:extLst>
            </p:cNvPr>
            <p:cNvGrpSpPr/>
            <p:nvPr/>
          </p:nvGrpSpPr>
          <p:grpSpPr>
            <a:xfrm>
              <a:off x="0" y="-83746"/>
              <a:ext cx="5292306" cy="977034"/>
              <a:chOff x="0" y="-38100"/>
              <a:chExt cx="2407731" cy="444501"/>
            </a:xfrm>
          </p:grpSpPr>
          <p:sp>
            <p:nvSpPr>
              <p:cNvPr id="13" name="Freeform 13">
                <a:extLst>
                  <a:ext uri="{FF2B5EF4-FFF2-40B4-BE49-F238E27FC236}">
                    <a16:creationId xmlns:a16="http://schemas.microsoft.com/office/drawing/2014/main" id="{77DCA705-67AB-D9E9-C175-1A5F9FB56A0C}"/>
                  </a:ext>
                </a:extLst>
              </p:cNvPr>
              <p:cNvSpPr/>
              <p:nvPr/>
            </p:nvSpPr>
            <p:spPr>
              <a:xfrm>
                <a:off x="0" y="1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chemeClr val="bg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>
                <a:extLst>
                  <a:ext uri="{FF2B5EF4-FFF2-40B4-BE49-F238E27FC236}">
                    <a16:creationId xmlns:a16="http://schemas.microsoft.com/office/drawing/2014/main" id="{EC049841-3204-253C-DA70-590755CCF50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2" name="TextBox 15">
              <a:extLst>
                <a:ext uri="{FF2B5EF4-FFF2-40B4-BE49-F238E27FC236}">
                  <a16:creationId xmlns:a16="http://schemas.microsoft.com/office/drawing/2014/main" id="{674AA9EB-7608-7EC6-96C1-4AD5EE2BE5F2}"/>
                </a:ext>
              </a:extLst>
            </p:cNvPr>
            <p:cNvSpPr txBox="1"/>
            <p:nvPr/>
          </p:nvSpPr>
          <p:spPr>
            <a:xfrm>
              <a:off x="55424" y="-57435"/>
              <a:ext cx="5006173" cy="583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</a:t>
              </a:r>
              <a:r>
                <a:rPr lang="en-US" sz="1600" dirty="0" err="1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.</a:t>
              </a: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co.uk</a:t>
              </a:r>
              <a:endParaRPr lang="en-US" sz="160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  <p:sp>
        <p:nvSpPr>
          <p:cNvPr id="15" name="Freeform 25">
            <a:extLst>
              <a:ext uri="{FF2B5EF4-FFF2-40B4-BE49-F238E27FC236}">
                <a16:creationId xmlns:a16="http://schemas.microsoft.com/office/drawing/2014/main" id="{6617D8DC-4E06-9565-899D-3D031EE3E8EE}"/>
              </a:ext>
            </a:extLst>
          </p:cNvPr>
          <p:cNvSpPr/>
          <p:nvPr/>
        </p:nvSpPr>
        <p:spPr>
          <a:xfrm>
            <a:off x="6617776" y="390240"/>
            <a:ext cx="2289582" cy="292551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1024341"/>
            <a:ext cx="2952427" cy="3690534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371780" y="794013"/>
            <a:ext cx="2434962" cy="246221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E9456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October half-term plan:</a:t>
            </a:r>
            <a:endParaRPr lang="en-US" sz="1600" dirty="0"/>
          </a:p>
        </p:txBody>
      </p:sp>
      <p:sp>
        <p:nvSpPr>
          <p:cNvPr id="5" name="Text 1"/>
          <p:cNvSpPr/>
          <p:nvPr/>
        </p:nvSpPr>
        <p:spPr>
          <a:xfrm>
            <a:off x="4371780" y="1183362"/>
            <a:ext cx="669542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b="1" kern="0" spc="-1" dirty="0">
                <a:solidFill>
                  <a:srgbClr val="FF6B9E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</a:t>
            </a:r>
            <a:r>
              <a:rPr lang="en-US" sz="2400" b="1" kern="0" spc="-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est</a:t>
            </a:r>
            <a:endParaRPr lang="en-US" sz="2400" dirty="0"/>
          </a:p>
        </p:txBody>
      </p:sp>
      <p:sp>
        <p:nvSpPr>
          <p:cNvPr id="6" name="Shape 2"/>
          <p:cNvSpPr/>
          <p:nvPr/>
        </p:nvSpPr>
        <p:spPr>
          <a:xfrm>
            <a:off x="4371780" y="1768078"/>
            <a:ext cx="571500" cy="28575"/>
          </a:xfrm>
          <a:prstGeom prst="rect">
            <a:avLst/>
          </a:prstGeom>
          <a:solidFill>
            <a:srgbClr val="FF6B9D"/>
          </a:solidFill>
          <a:ln/>
        </p:spPr>
        <p:txBody>
          <a:bodyPr/>
          <a:lstStyle/>
          <a:p>
            <a:endParaRPr lang="en-GB" sz="1600"/>
          </a:p>
        </p:txBody>
      </p:sp>
      <p:sp>
        <p:nvSpPr>
          <p:cNvPr id="7" name="Text 3"/>
          <p:cNvSpPr/>
          <p:nvPr/>
        </p:nvSpPr>
        <p:spPr>
          <a:xfrm>
            <a:off x="4371780" y="1976318"/>
            <a:ext cx="1760418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b="1" kern="0" spc="-1" dirty="0">
                <a:solidFill>
                  <a:srgbClr val="FF6B9E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</a:t>
            </a:r>
            <a:r>
              <a:rPr lang="en-US" sz="2400" b="1" kern="0" spc="-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ecuperate</a:t>
            </a:r>
            <a:endParaRPr lang="en-US" sz="2400" dirty="0"/>
          </a:p>
        </p:txBody>
      </p:sp>
      <p:sp>
        <p:nvSpPr>
          <p:cNvPr id="8" name="Shape 4"/>
          <p:cNvSpPr/>
          <p:nvPr/>
        </p:nvSpPr>
        <p:spPr>
          <a:xfrm>
            <a:off x="4371780" y="2561034"/>
            <a:ext cx="571500" cy="28575"/>
          </a:xfrm>
          <a:prstGeom prst="rect">
            <a:avLst/>
          </a:prstGeom>
          <a:solidFill>
            <a:srgbClr val="FF6B9D"/>
          </a:solidFill>
          <a:ln/>
        </p:spPr>
        <p:txBody>
          <a:bodyPr/>
          <a:lstStyle/>
          <a:p>
            <a:endParaRPr lang="en-GB" sz="1600"/>
          </a:p>
        </p:txBody>
      </p:sp>
      <p:sp>
        <p:nvSpPr>
          <p:cNvPr id="9" name="Text 5"/>
          <p:cNvSpPr/>
          <p:nvPr/>
        </p:nvSpPr>
        <p:spPr>
          <a:xfrm>
            <a:off x="4371780" y="2769275"/>
            <a:ext cx="2891112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b="1" kern="0" spc="-1" dirty="0">
                <a:solidFill>
                  <a:srgbClr val="FF6B9E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</a:t>
            </a:r>
            <a:r>
              <a:rPr lang="en-US" sz="2400" b="1" kern="0" spc="-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evise weak topics</a:t>
            </a:r>
            <a:endParaRPr lang="en-US" sz="2400" dirty="0"/>
          </a:p>
        </p:txBody>
      </p:sp>
      <p:sp>
        <p:nvSpPr>
          <p:cNvPr id="10" name="Shape 6"/>
          <p:cNvSpPr/>
          <p:nvPr/>
        </p:nvSpPr>
        <p:spPr>
          <a:xfrm>
            <a:off x="4371780" y="3353991"/>
            <a:ext cx="571500" cy="28575"/>
          </a:xfrm>
          <a:prstGeom prst="rect">
            <a:avLst/>
          </a:prstGeom>
          <a:solidFill>
            <a:srgbClr val="FF6B9D"/>
          </a:solidFill>
          <a:ln/>
        </p:spPr>
        <p:txBody>
          <a:bodyPr/>
          <a:lstStyle/>
          <a:p>
            <a:endParaRPr lang="en-GB" sz="1600"/>
          </a:p>
        </p:txBody>
      </p:sp>
      <p:sp>
        <p:nvSpPr>
          <p:cNvPr id="11" name="Text 7"/>
          <p:cNvSpPr/>
          <p:nvPr/>
        </p:nvSpPr>
        <p:spPr>
          <a:xfrm>
            <a:off x="4327939" y="3625252"/>
            <a:ext cx="4816061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00" b="1" kern="0" spc="-1" dirty="0">
                <a:solidFill>
                  <a:srgbClr val="FF6B9E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</a:t>
            </a:r>
            <a:r>
              <a:rPr lang="en-US" sz="2400" b="1" kern="0" spc="-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educe stress next summer</a:t>
            </a:r>
            <a:endParaRPr lang="en-US" sz="240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EF38591-6C1B-3042-0663-012F92D42711}"/>
              </a:ext>
            </a:extLst>
          </p:cNvPr>
          <p:cNvGrpSpPr/>
          <p:nvPr/>
        </p:nvGrpSpPr>
        <p:grpSpPr>
          <a:xfrm>
            <a:off x="255434" y="349499"/>
            <a:ext cx="2472268" cy="456416"/>
            <a:chOff x="0" y="-83746"/>
            <a:chExt cx="5292306" cy="97703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BFB9FB6-8B19-786A-5C36-7FF25B5DD648}"/>
                </a:ext>
              </a:extLst>
            </p:cNvPr>
            <p:cNvGrpSpPr/>
            <p:nvPr/>
          </p:nvGrpSpPr>
          <p:grpSpPr>
            <a:xfrm>
              <a:off x="0" y="-83746"/>
              <a:ext cx="5292306" cy="977034"/>
              <a:chOff x="0" y="-38100"/>
              <a:chExt cx="2407731" cy="444501"/>
            </a:xfrm>
          </p:grpSpPr>
          <p:sp>
            <p:nvSpPr>
              <p:cNvPr id="15" name="Freeform 13">
                <a:extLst>
                  <a:ext uri="{FF2B5EF4-FFF2-40B4-BE49-F238E27FC236}">
                    <a16:creationId xmlns:a16="http://schemas.microsoft.com/office/drawing/2014/main" id="{1FBE322A-638D-5D65-12A7-0BAED122E5F0}"/>
                  </a:ext>
                </a:extLst>
              </p:cNvPr>
              <p:cNvSpPr/>
              <p:nvPr/>
            </p:nvSpPr>
            <p:spPr>
              <a:xfrm>
                <a:off x="0" y="1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chemeClr val="bg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4">
                <a:extLst>
                  <a:ext uri="{FF2B5EF4-FFF2-40B4-BE49-F238E27FC236}">
                    <a16:creationId xmlns:a16="http://schemas.microsoft.com/office/drawing/2014/main" id="{82DA9038-52BB-EFD0-F2A9-2A1A3B3F5A63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4" name="TextBox 15">
              <a:extLst>
                <a:ext uri="{FF2B5EF4-FFF2-40B4-BE49-F238E27FC236}">
                  <a16:creationId xmlns:a16="http://schemas.microsoft.com/office/drawing/2014/main" id="{72B0AF0D-A7A5-A0AF-BDE4-617259A80A35}"/>
                </a:ext>
              </a:extLst>
            </p:cNvPr>
            <p:cNvSpPr txBox="1"/>
            <p:nvPr/>
          </p:nvSpPr>
          <p:spPr>
            <a:xfrm>
              <a:off x="55424" y="-57435"/>
              <a:ext cx="5006173" cy="583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</a:t>
              </a:r>
              <a:r>
                <a:rPr lang="en-US" sz="1600" dirty="0" err="1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.</a:t>
              </a: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co.uk</a:t>
              </a:r>
              <a:endParaRPr lang="en-US" sz="160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  <p:sp>
        <p:nvSpPr>
          <p:cNvPr id="17" name="Freeform 25">
            <a:extLst>
              <a:ext uri="{FF2B5EF4-FFF2-40B4-BE49-F238E27FC236}">
                <a16:creationId xmlns:a16="http://schemas.microsoft.com/office/drawing/2014/main" id="{6BFA907A-4690-F64B-0FF1-1B500E78CF9E}"/>
              </a:ext>
            </a:extLst>
          </p:cNvPr>
          <p:cNvSpPr/>
          <p:nvPr/>
        </p:nvSpPr>
        <p:spPr>
          <a:xfrm>
            <a:off x="6617776" y="390240"/>
            <a:ext cx="2289582" cy="292551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83818" y="1717573"/>
            <a:ext cx="4831451" cy="38087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75" b="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Every weak topic you address </a:t>
            </a:r>
            <a:endParaRPr lang="en-US" sz="2475" dirty="0">
              <a:solidFill>
                <a:schemeClr val="bg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571500" y="2176293"/>
            <a:ext cx="3650038" cy="38087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75" b="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during the holiday will </a:t>
            </a:r>
            <a:endParaRPr lang="en-US" sz="2475" dirty="0">
              <a:solidFill>
                <a:schemeClr val="bg1"/>
              </a:solidFill>
            </a:endParaRPr>
          </a:p>
        </p:txBody>
      </p:sp>
      <p:sp>
        <p:nvSpPr>
          <p:cNvPr id="6" name="Text 3"/>
          <p:cNvSpPr/>
          <p:nvPr/>
        </p:nvSpPr>
        <p:spPr>
          <a:xfrm>
            <a:off x="4165281" y="2152417"/>
            <a:ext cx="1090343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75" b="1" dirty="0">
                <a:solidFill>
                  <a:srgbClr val="FF6B9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reduce </a:t>
            </a:r>
            <a:endParaRPr lang="en-US" sz="2475" dirty="0"/>
          </a:p>
        </p:txBody>
      </p:sp>
      <p:sp>
        <p:nvSpPr>
          <p:cNvPr id="7" name="Text 4"/>
          <p:cNvSpPr/>
          <p:nvPr/>
        </p:nvSpPr>
        <p:spPr>
          <a:xfrm>
            <a:off x="577763" y="2617401"/>
            <a:ext cx="2559500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75" b="1" dirty="0">
                <a:solidFill>
                  <a:srgbClr val="FF6B9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stress levels</a:t>
            </a:r>
            <a:endParaRPr lang="en-US" sz="2475" dirty="0"/>
          </a:p>
        </p:txBody>
      </p:sp>
      <p:sp>
        <p:nvSpPr>
          <p:cNvPr id="8" name="Text 5"/>
          <p:cNvSpPr/>
          <p:nvPr/>
        </p:nvSpPr>
        <p:spPr>
          <a:xfrm>
            <a:off x="3137263" y="2641277"/>
            <a:ext cx="1099660" cy="38087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75" b="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of the </a:t>
            </a:r>
            <a:endParaRPr lang="en-US" sz="2475" dirty="0">
              <a:solidFill>
                <a:schemeClr val="bg1"/>
              </a:solidFill>
            </a:endParaRPr>
          </a:p>
        </p:txBody>
      </p:sp>
      <p:sp>
        <p:nvSpPr>
          <p:cNvPr id="9" name="Text 6"/>
          <p:cNvSpPr/>
          <p:nvPr/>
        </p:nvSpPr>
        <p:spPr>
          <a:xfrm>
            <a:off x="4214490" y="2617401"/>
            <a:ext cx="1009557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75" b="1" dirty="0">
                <a:solidFill>
                  <a:srgbClr val="FF6B9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future </a:t>
            </a:r>
            <a:endParaRPr lang="en-US" sz="2475" dirty="0"/>
          </a:p>
        </p:txBody>
      </p:sp>
      <p:sp>
        <p:nvSpPr>
          <p:cNvPr id="10" name="Text 7"/>
          <p:cNvSpPr/>
          <p:nvPr/>
        </p:nvSpPr>
        <p:spPr>
          <a:xfrm>
            <a:off x="577763" y="3026018"/>
            <a:ext cx="679438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475" b="1" dirty="0">
                <a:solidFill>
                  <a:srgbClr val="FF6B9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you!</a:t>
            </a:r>
            <a:endParaRPr lang="en-US" sz="2475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20097" y="1218070"/>
            <a:ext cx="3000375" cy="371475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89FE79C-15D8-7086-76E6-54D4D4979BC1}"/>
              </a:ext>
            </a:extLst>
          </p:cNvPr>
          <p:cNvGrpSpPr/>
          <p:nvPr/>
        </p:nvGrpSpPr>
        <p:grpSpPr>
          <a:xfrm>
            <a:off x="255434" y="349499"/>
            <a:ext cx="2472268" cy="456416"/>
            <a:chOff x="0" y="-83746"/>
            <a:chExt cx="5292306" cy="97703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DF71968-13ED-4703-764C-275CB6ADF8FB}"/>
                </a:ext>
              </a:extLst>
            </p:cNvPr>
            <p:cNvGrpSpPr/>
            <p:nvPr/>
          </p:nvGrpSpPr>
          <p:grpSpPr>
            <a:xfrm>
              <a:off x="0" y="-83746"/>
              <a:ext cx="5292306" cy="977034"/>
              <a:chOff x="0" y="-38100"/>
              <a:chExt cx="2407731" cy="444501"/>
            </a:xfrm>
          </p:grpSpPr>
          <p:sp>
            <p:nvSpPr>
              <p:cNvPr id="15" name="Freeform 13">
                <a:extLst>
                  <a:ext uri="{FF2B5EF4-FFF2-40B4-BE49-F238E27FC236}">
                    <a16:creationId xmlns:a16="http://schemas.microsoft.com/office/drawing/2014/main" id="{6FD4FAD5-A454-1D30-0A13-70B7109E9873}"/>
                  </a:ext>
                </a:extLst>
              </p:cNvPr>
              <p:cNvSpPr/>
              <p:nvPr/>
            </p:nvSpPr>
            <p:spPr>
              <a:xfrm>
                <a:off x="0" y="1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chemeClr val="bg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4">
                <a:extLst>
                  <a:ext uri="{FF2B5EF4-FFF2-40B4-BE49-F238E27FC236}">
                    <a16:creationId xmlns:a16="http://schemas.microsoft.com/office/drawing/2014/main" id="{18268B98-E4ED-52DA-FC04-E21309125F1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4" name="TextBox 15">
              <a:extLst>
                <a:ext uri="{FF2B5EF4-FFF2-40B4-BE49-F238E27FC236}">
                  <a16:creationId xmlns:a16="http://schemas.microsoft.com/office/drawing/2014/main" id="{87DD8A18-7BDC-425E-25FE-1AA11089BBB4}"/>
                </a:ext>
              </a:extLst>
            </p:cNvPr>
            <p:cNvSpPr txBox="1"/>
            <p:nvPr/>
          </p:nvSpPr>
          <p:spPr>
            <a:xfrm>
              <a:off x="55424" y="-57435"/>
              <a:ext cx="5006173" cy="583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</a:t>
              </a:r>
              <a:r>
                <a:rPr lang="en-US" sz="1600" dirty="0" err="1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.</a:t>
              </a: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co.uk</a:t>
              </a:r>
              <a:endParaRPr lang="en-US" sz="160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  <p:sp>
        <p:nvSpPr>
          <p:cNvPr id="17" name="Freeform 25">
            <a:extLst>
              <a:ext uri="{FF2B5EF4-FFF2-40B4-BE49-F238E27FC236}">
                <a16:creationId xmlns:a16="http://schemas.microsoft.com/office/drawing/2014/main" id="{D9B29216-D216-897D-48F0-8C2FDC52D54B}"/>
              </a:ext>
            </a:extLst>
          </p:cNvPr>
          <p:cNvSpPr/>
          <p:nvPr/>
        </p:nvSpPr>
        <p:spPr>
          <a:xfrm>
            <a:off x="6617776" y="390240"/>
            <a:ext cx="2289582" cy="292551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036191" y="1287326"/>
            <a:ext cx="1071563" cy="42863"/>
          </a:xfrm>
          <a:prstGeom prst="rect">
            <a:avLst/>
          </a:prstGeom>
          <a:solidFill>
            <a:srgbClr val="FF6B9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4" name="Text 1"/>
          <p:cNvSpPr/>
          <p:nvPr/>
        </p:nvSpPr>
        <p:spPr>
          <a:xfrm>
            <a:off x="2078997" y="1613081"/>
            <a:ext cx="4985980" cy="5539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3600" b="1" kern="0" spc="-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How can you balance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2357039" y="2161699"/>
            <a:ext cx="4429867" cy="5539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3600" b="1" kern="0" spc="-1" dirty="0">
                <a:solidFill>
                  <a:srgbClr val="FF6B9E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Rest</a:t>
            </a:r>
            <a:r>
              <a:rPr lang="en-US" sz="3600" b="1" kern="0" spc="-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and </a:t>
            </a:r>
            <a:r>
              <a:rPr lang="en-US" sz="3600" b="1" kern="0" spc="-1" dirty="0">
                <a:solidFill>
                  <a:srgbClr val="FF6B9E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Revision</a:t>
            </a:r>
            <a:r>
              <a:rPr lang="en-US" sz="3600" b="1" kern="0" spc="-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? 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Shape 3"/>
          <p:cNvSpPr/>
          <p:nvPr/>
        </p:nvSpPr>
        <p:spPr>
          <a:xfrm>
            <a:off x="4036191" y="3070361"/>
            <a:ext cx="1071563" cy="42863"/>
          </a:xfrm>
          <a:prstGeom prst="rect">
            <a:avLst/>
          </a:prstGeom>
          <a:solidFill>
            <a:srgbClr val="FF6B9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2999440" y="3507480"/>
            <a:ext cx="3145093" cy="31162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25" b="1" dirty="0">
                <a:solidFill>
                  <a:srgbClr val="E9456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Stick to the school day! </a:t>
            </a:r>
            <a:endParaRPr lang="en-US" sz="2025" dirty="0"/>
          </a:p>
        </p:txBody>
      </p:sp>
      <p:grpSp>
        <p:nvGrpSpPr>
          <p:cNvPr id="8" name="Group 11">
            <a:extLst>
              <a:ext uri="{FF2B5EF4-FFF2-40B4-BE49-F238E27FC236}">
                <a16:creationId xmlns:a16="http://schemas.microsoft.com/office/drawing/2014/main" id="{4E5542E1-1D87-DAC6-AC5D-A14338006C0B}"/>
              </a:ext>
            </a:extLst>
          </p:cNvPr>
          <p:cNvGrpSpPr/>
          <p:nvPr/>
        </p:nvGrpSpPr>
        <p:grpSpPr>
          <a:xfrm>
            <a:off x="255434" y="349499"/>
            <a:ext cx="2472268" cy="456416"/>
            <a:chOff x="0" y="-83746"/>
            <a:chExt cx="5292306" cy="977034"/>
          </a:xfrm>
        </p:grpSpPr>
        <p:grpSp>
          <p:nvGrpSpPr>
            <p:cNvPr id="9" name="Group 12">
              <a:extLst>
                <a:ext uri="{FF2B5EF4-FFF2-40B4-BE49-F238E27FC236}">
                  <a16:creationId xmlns:a16="http://schemas.microsoft.com/office/drawing/2014/main" id="{0D923D32-815A-5D33-A741-E0D77877EC2B}"/>
                </a:ext>
              </a:extLst>
            </p:cNvPr>
            <p:cNvGrpSpPr/>
            <p:nvPr/>
          </p:nvGrpSpPr>
          <p:grpSpPr>
            <a:xfrm>
              <a:off x="0" y="-83746"/>
              <a:ext cx="5292306" cy="977034"/>
              <a:chOff x="0" y="-38100"/>
              <a:chExt cx="2407731" cy="444501"/>
            </a:xfrm>
          </p:grpSpPr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527EE0ED-CA73-EF3A-7E89-3A6A37ACC4B1}"/>
                  </a:ext>
                </a:extLst>
              </p:cNvPr>
              <p:cNvSpPr/>
              <p:nvPr/>
            </p:nvSpPr>
            <p:spPr>
              <a:xfrm>
                <a:off x="0" y="1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chemeClr val="bg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4">
                <a:extLst>
                  <a:ext uri="{FF2B5EF4-FFF2-40B4-BE49-F238E27FC236}">
                    <a16:creationId xmlns:a16="http://schemas.microsoft.com/office/drawing/2014/main" id="{7011B7DC-EEF3-0B04-088C-2DED2C84CF5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0" name="TextBox 15">
              <a:extLst>
                <a:ext uri="{FF2B5EF4-FFF2-40B4-BE49-F238E27FC236}">
                  <a16:creationId xmlns:a16="http://schemas.microsoft.com/office/drawing/2014/main" id="{FE63D71B-A9C7-65E5-3A01-F92A65B526E4}"/>
                </a:ext>
              </a:extLst>
            </p:cNvPr>
            <p:cNvSpPr txBox="1"/>
            <p:nvPr/>
          </p:nvSpPr>
          <p:spPr>
            <a:xfrm>
              <a:off x="55424" y="-57435"/>
              <a:ext cx="5006173" cy="583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</a:t>
              </a:r>
              <a:r>
                <a:rPr lang="en-US" sz="1600" dirty="0" err="1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.</a:t>
              </a: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co.uk</a:t>
              </a:r>
              <a:endParaRPr lang="en-US" sz="160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  <p:sp>
        <p:nvSpPr>
          <p:cNvPr id="13" name="Freeform 25">
            <a:extLst>
              <a:ext uri="{FF2B5EF4-FFF2-40B4-BE49-F238E27FC236}">
                <a16:creationId xmlns:a16="http://schemas.microsoft.com/office/drawing/2014/main" id="{AEBF089C-32A2-6504-9573-2DC0240E7F3D}"/>
              </a:ext>
            </a:extLst>
          </p:cNvPr>
          <p:cNvSpPr/>
          <p:nvPr/>
        </p:nvSpPr>
        <p:spPr>
          <a:xfrm>
            <a:off x="6617776" y="390240"/>
            <a:ext cx="2289582" cy="292551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45610" y="1355381"/>
            <a:ext cx="2367699" cy="48474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3150" b="1" kern="0" spc="-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Half term =</a:t>
            </a:r>
            <a:endParaRPr lang="en-US" sz="3150" dirty="0">
              <a:solidFill>
                <a:schemeClr val="bg1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2732241" y="1370486"/>
            <a:ext cx="1895071" cy="48474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3150" b="1" kern="0" spc="-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9 days or </a:t>
            </a:r>
            <a:endParaRPr lang="en-US" sz="3150" dirty="0">
              <a:solidFill>
                <a:schemeClr val="bg1"/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4705089" y="1188264"/>
            <a:ext cx="3571875" cy="8572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6750" b="1" kern="0" spc="-2" dirty="0">
                <a:solidFill>
                  <a:srgbClr val="FF6B9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216</a:t>
            </a:r>
            <a:endParaRPr lang="en-US" sz="6750" dirty="0"/>
          </a:p>
        </p:txBody>
      </p:sp>
      <p:sp>
        <p:nvSpPr>
          <p:cNvPr id="6" name="Text 3"/>
          <p:cNvSpPr/>
          <p:nvPr/>
        </p:nvSpPr>
        <p:spPr>
          <a:xfrm>
            <a:off x="6194169" y="1353401"/>
            <a:ext cx="1165384" cy="48474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3150" b="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hours</a:t>
            </a:r>
            <a:endParaRPr lang="en-US" sz="3150" dirty="0"/>
          </a:p>
        </p:txBody>
      </p:sp>
      <p:sp>
        <p:nvSpPr>
          <p:cNvPr id="7" name="Text 4"/>
          <p:cNvSpPr/>
          <p:nvPr/>
        </p:nvSpPr>
        <p:spPr>
          <a:xfrm>
            <a:off x="340943" y="2166395"/>
            <a:ext cx="3481722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School is Monday to Friday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3868706" y="2161034"/>
            <a:ext cx="440825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(roughly 5 hours of lessons per day) 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 flipV="1">
            <a:off x="397309" y="2499751"/>
            <a:ext cx="4700784" cy="45719"/>
          </a:xfrm>
          <a:prstGeom prst="rect">
            <a:avLst/>
          </a:prstGeom>
          <a:solidFill>
            <a:srgbClr val="FF6B9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359731" y="2962964"/>
            <a:ext cx="8095500" cy="27699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So, if you follow the normal pattern of lessons (with break and lunch): 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353468" y="3424869"/>
            <a:ext cx="1507052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FF6B9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25 hours</a:t>
            </a:r>
            <a:endParaRPr lang="en-US" sz="2700" dirty="0"/>
          </a:p>
        </p:txBody>
      </p:sp>
      <p:sp>
        <p:nvSpPr>
          <p:cNvPr id="12" name="Text 9"/>
          <p:cNvSpPr/>
          <p:nvPr/>
        </p:nvSpPr>
        <p:spPr>
          <a:xfrm>
            <a:off x="1924099" y="3552747"/>
            <a:ext cx="5284630" cy="2423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revision during half term </a:t>
            </a:r>
            <a:endParaRPr lang="en-US" sz="1575" dirty="0"/>
          </a:p>
        </p:txBody>
      </p:sp>
      <p:sp>
        <p:nvSpPr>
          <p:cNvPr id="13" name="Text 10"/>
          <p:cNvSpPr/>
          <p:nvPr/>
        </p:nvSpPr>
        <p:spPr>
          <a:xfrm>
            <a:off x="4044928" y="5131002"/>
            <a:ext cx="492277" cy="27324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575" b="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term</a:t>
            </a:r>
            <a:endParaRPr lang="en-US" sz="1575" dirty="0"/>
          </a:p>
        </p:txBody>
      </p:sp>
      <p:grpSp>
        <p:nvGrpSpPr>
          <p:cNvPr id="14" name="Group 11">
            <a:extLst>
              <a:ext uri="{FF2B5EF4-FFF2-40B4-BE49-F238E27FC236}">
                <a16:creationId xmlns:a16="http://schemas.microsoft.com/office/drawing/2014/main" id="{017E037E-B240-7503-06E3-6177270A5582}"/>
              </a:ext>
            </a:extLst>
          </p:cNvPr>
          <p:cNvGrpSpPr/>
          <p:nvPr/>
        </p:nvGrpSpPr>
        <p:grpSpPr>
          <a:xfrm>
            <a:off x="255434" y="349499"/>
            <a:ext cx="2472268" cy="456416"/>
            <a:chOff x="0" y="-83746"/>
            <a:chExt cx="5292306" cy="977034"/>
          </a:xfrm>
        </p:grpSpPr>
        <p:grpSp>
          <p:nvGrpSpPr>
            <p:cNvPr id="15" name="Group 12">
              <a:extLst>
                <a:ext uri="{FF2B5EF4-FFF2-40B4-BE49-F238E27FC236}">
                  <a16:creationId xmlns:a16="http://schemas.microsoft.com/office/drawing/2014/main" id="{4247230C-3865-EC1B-0E83-7933D10CAE50}"/>
                </a:ext>
              </a:extLst>
            </p:cNvPr>
            <p:cNvGrpSpPr/>
            <p:nvPr/>
          </p:nvGrpSpPr>
          <p:grpSpPr>
            <a:xfrm>
              <a:off x="0" y="-83746"/>
              <a:ext cx="5292306" cy="977034"/>
              <a:chOff x="0" y="-38100"/>
              <a:chExt cx="2407731" cy="444501"/>
            </a:xfrm>
          </p:grpSpPr>
          <p:sp>
            <p:nvSpPr>
              <p:cNvPr id="17" name="Freeform 13">
                <a:extLst>
                  <a:ext uri="{FF2B5EF4-FFF2-40B4-BE49-F238E27FC236}">
                    <a16:creationId xmlns:a16="http://schemas.microsoft.com/office/drawing/2014/main" id="{453CBC38-61A5-6445-95C9-213FC298D560}"/>
                  </a:ext>
                </a:extLst>
              </p:cNvPr>
              <p:cNvSpPr/>
              <p:nvPr/>
            </p:nvSpPr>
            <p:spPr>
              <a:xfrm>
                <a:off x="0" y="1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chemeClr val="bg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4">
                <a:extLst>
                  <a:ext uri="{FF2B5EF4-FFF2-40B4-BE49-F238E27FC236}">
                    <a16:creationId xmlns:a16="http://schemas.microsoft.com/office/drawing/2014/main" id="{8CA88046-23A4-DE25-8E97-73242641BC12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5FF9D28-F3A2-80A1-7ABF-A4443015AD16}"/>
                </a:ext>
              </a:extLst>
            </p:cNvPr>
            <p:cNvSpPr txBox="1"/>
            <p:nvPr/>
          </p:nvSpPr>
          <p:spPr>
            <a:xfrm>
              <a:off x="55424" y="-57435"/>
              <a:ext cx="5006173" cy="583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</a:t>
              </a:r>
              <a:r>
                <a:rPr lang="en-US" sz="1600" dirty="0" err="1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.</a:t>
              </a: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co.uk</a:t>
              </a:r>
              <a:endParaRPr lang="en-US" sz="160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  <p:sp>
        <p:nvSpPr>
          <p:cNvPr id="19" name="Freeform 25">
            <a:extLst>
              <a:ext uri="{FF2B5EF4-FFF2-40B4-BE49-F238E27FC236}">
                <a16:creationId xmlns:a16="http://schemas.microsoft.com/office/drawing/2014/main" id="{99CC3A7F-0147-3713-9B36-2A518CF9A20D}"/>
              </a:ext>
            </a:extLst>
          </p:cNvPr>
          <p:cNvSpPr/>
          <p:nvPr/>
        </p:nvSpPr>
        <p:spPr>
          <a:xfrm>
            <a:off x="6617776" y="390240"/>
            <a:ext cx="2289582" cy="292551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4935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54293" y="1429710"/>
            <a:ext cx="1213014" cy="10715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5625" b="1" kern="0" spc="-2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216</a:t>
            </a:r>
            <a:endParaRPr lang="en-US" sz="5625" dirty="0"/>
          </a:p>
        </p:txBody>
      </p:sp>
      <p:sp>
        <p:nvSpPr>
          <p:cNvPr id="4" name="Text 1"/>
          <p:cNvSpPr/>
          <p:nvPr/>
        </p:nvSpPr>
        <p:spPr>
          <a:xfrm>
            <a:off x="2784012" y="2202017"/>
            <a:ext cx="1503508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hours in total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4113949" y="1487489"/>
            <a:ext cx="439224" cy="92333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6000" b="1" dirty="0">
                <a:solidFill>
                  <a:srgbClr val="E9456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−</a:t>
            </a:r>
            <a:endParaRPr lang="en-US" sz="6000" dirty="0"/>
          </a:p>
        </p:txBody>
      </p:sp>
      <p:sp>
        <p:nvSpPr>
          <p:cNvPr id="6" name="Text 3"/>
          <p:cNvSpPr/>
          <p:nvPr/>
        </p:nvSpPr>
        <p:spPr>
          <a:xfrm>
            <a:off x="4678845" y="1400908"/>
            <a:ext cx="808695" cy="107156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5625" b="1" kern="0" spc="-2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25</a:t>
            </a:r>
            <a:endParaRPr lang="en-US" sz="5625" dirty="0"/>
          </a:p>
        </p:txBody>
      </p:sp>
      <p:sp>
        <p:nvSpPr>
          <p:cNvPr id="7" name="Text 4"/>
          <p:cNvSpPr/>
          <p:nvPr/>
        </p:nvSpPr>
        <p:spPr>
          <a:xfrm>
            <a:off x="4704440" y="2175550"/>
            <a:ext cx="1584908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hours revision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487487" y="3063389"/>
            <a:ext cx="8538271" cy="223721"/>
          </a:xfrm>
          <a:prstGeom prst="rect">
            <a:avLst/>
          </a:prstGeom>
          <a:solidFill>
            <a:srgbClr val="132A4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9" name="Text 6"/>
          <p:cNvSpPr/>
          <p:nvPr/>
        </p:nvSpPr>
        <p:spPr>
          <a:xfrm>
            <a:off x="2871601" y="3595217"/>
            <a:ext cx="511358" cy="107721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7000" b="1" dirty="0">
                <a:solidFill>
                  <a:srgbClr val="E9456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=</a:t>
            </a:r>
            <a:endParaRPr lang="en-US" sz="7000" dirty="0"/>
          </a:p>
        </p:txBody>
      </p:sp>
      <p:sp>
        <p:nvSpPr>
          <p:cNvPr id="10" name="Text 7"/>
          <p:cNvSpPr/>
          <p:nvPr/>
        </p:nvSpPr>
        <p:spPr>
          <a:xfrm>
            <a:off x="3538473" y="3346672"/>
            <a:ext cx="1693934" cy="150018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7875" b="1" kern="0" spc="-2" dirty="0">
                <a:solidFill>
                  <a:srgbClr val="FF6B9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191</a:t>
            </a:r>
            <a:endParaRPr lang="en-US" sz="7875" dirty="0"/>
          </a:p>
        </p:txBody>
      </p:sp>
      <p:sp>
        <p:nvSpPr>
          <p:cNvPr id="11" name="Text 8"/>
          <p:cNvSpPr/>
          <p:nvPr/>
        </p:nvSpPr>
        <p:spPr>
          <a:xfrm>
            <a:off x="5209865" y="3865780"/>
            <a:ext cx="1443624" cy="4286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F1F1F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hours to…</a:t>
            </a:r>
            <a:endParaRPr lang="en-US" sz="2250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C79C295-1BD0-06D5-A86F-C53EDE37A5FA}"/>
              </a:ext>
            </a:extLst>
          </p:cNvPr>
          <p:cNvGrpSpPr/>
          <p:nvPr/>
        </p:nvGrpSpPr>
        <p:grpSpPr>
          <a:xfrm>
            <a:off x="255434" y="349499"/>
            <a:ext cx="2472268" cy="456416"/>
            <a:chOff x="0" y="-83746"/>
            <a:chExt cx="5292306" cy="977034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BB38F45-DCC1-622C-CF3A-94278CDAF396}"/>
                </a:ext>
              </a:extLst>
            </p:cNvPr>
            <p:cNvGrpSpPr/>
            <p:nvPr/>
          </p:nvGrpSpPr>
          <p:grpSpPr>
            <a:xfrm>
              <a:off x="0" y="-83746"/>
              <a:ext cx="5292306" cy="977034"/>
              <a:chOff x="0" y="-38100"/>
              <a:chExt cx="2407731" cy="444501"/>
            </a:xfrm>
          </p:grpSpPr>
          <p:sp>
            <p:nvSpPr>
              <p:cNvPr id="15" name="Freeform 13">
                <a:extLst>
                  <a:ext uri="{FF2B5EF4-FFF2-40B4-BE49-F238E27FC236}">
                    <a16:creationId xmlns:a16="http://schemas.microsoft.com/office/drawing/2014/main" id="{9E4C3E5A-CD3D-A3F5-C557-5A6517E2A22D}"/>
                  </a:ext>
                </a:extLst>
              </p:cNvPr>
              <p:cNvSpPr/>
              <p:nvPr/>
            </p:nvSpPr>
            <p:spPr>
              <a:xfrm>
                <a:off x="0" y="1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chemeClr val="bg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6" name="TextBox 14">
                <a:extLst>
                  <a:ext uri="{FF2B5EF4-FFF2-40B4-BE49-F238E27FC236}">
                    <a16:creationId xmlns:a16="http://schemas.microsoft.com/office/drawing/2014/main" id="{8D518A5F-9CF9-91FB-FE22-998B1513C69F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4" name="TextBox 15">
              <a:extLst>
                <a:ext uri="{FF2B5EF4-FFF2-40B4-BE49-F238E27FC236}">
                  <a16:creationId xmlns:a16="http://schemas.microsoft.com/office/drawing/2014/main" id="{9CECF505-AC48-B771-7B6D-D1704718DF17}"/>
                </a:ext>
              </a:extLst>
            </p:cNvPr>
            <p:cNvSpPr txBox="1"/>
            <p:nvPr/>
          </p:nvSpPr>
          <p:spPr>
            <a:xfrm>
              <a:off x="55424" y="-57435"/>
              <a:ext cx="5006173" cy="583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</a:t>
              </a:r>
              <a:r>
                <a:rPr lang="en-US" sz="1600" dirty="0" err="1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.</a:t>
              </a: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co.uk</a:t>
              </a:r>
              <a:endParaRPr lang="en-US" sz="160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  <p:sp>
        <p:nvSpPr>
          <p:cNvPr id="17" name="Freeform 25">
            <a:extLst>
              <a:ext uri="{FF2B5EF4-FFF2-40B4-BE49-F238E27FC236}">
                <a16:creationId xmlns:a16="http://schemas.microsoft.com/office/drawing/2014/main" id="{797A215D-E219-F51E-F101-EFE93BF375E0}"/>
              </a:ext>
            </a:extLst>
          </p:cNvPr>
          <p:cNvSpPr/>
          <p:nvPr/>
        </p:nvSpPr>
        <p:spPr>
          <a:xfrm>
            <a:off x="6617776" y="390240"/>
            <a:ext cx="2289582" cy="292551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813895" y="920466"/>
            <a:ext cx="3516155" cy="48474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3150" b="1" kern="0" spc="-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…sleep, eat, rest,</a:t>
            </a:r>
            <a:endParaRPr lang="en-US" sz="3150" dirty="0">
              <a:solidFill>
                <a:schemeClr val="bg1"/>
              </a:solidFill>
            </a:endParaRPr>
          </a:p>
        </p:txBody>
      </p:sp>
      <p:sp>
        <p:nvSpPr>
          <p:cNvPr id="4" name="Text 1"/>
          <p:cNvSpPr/>
          <p:nvPr/>
        </p:nvSpPr>
        <p:spPr>
          <a:xfrm>
            <a:off x="3118947" y="1400521"/>
            <a:ext cx="2906052" cy="48474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3150" b="1" kern="0" spc="-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and have fun! </a:t>
            </a:r>
            <a:endParaRPr lang="en-US" sz="3150" dirty="0">
              <a:solidFill>
                <a:schemeClr val="bg1"/>
              </a:solidFill>
            </a:endParaRPr>
          </a:p>
        </p:txBody>
      </p:sp>
      <p:sp>
        <p:nvSpPr>
          <p:cNvPr id="5" name="Shape 2"/>
          <p:cNvSpPr/>
          <p:nvPr/>
        </p:nvSpPr>
        <p:spPr>
          <a:xfrm>
            <a:off x="3857597" y="2241714"/>
            <a:ext cx="1428750" cy="57150"/>
          </a:xfrm>
          <a:prstGeom prst="rect">
            <a:avLst/>
          </a:prstGeom>
          <a:solidFill>
            <a:srgbClr val="FF6B9D"/>
          </a:solidFill>
          <a:ln/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2826317" y="2670652"/>
            <a:ext cx="3491340" cy="4154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So, use half-term to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7" name="Text 4"/>
          <p:cNvSpPr/>
          <p:nvPr/>
        </p:nvSpPr>
        <p:spPr>
          <a:xfrm>
            <a:off x="2767004" y="3116411"/>
            <a:ext cx="3609964" cy="4154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700" b="1" dirty="0">
                <a:solidFill>
                  <a:schemeClr val="bg1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address weaknesses </a:t>
            </a:r>
            <a:endParaRPr lang="en-US" sz="2700" dirty="0">
              <a:solidFill>
                <a:schemeClr val="bg1"/>
              </a:solidFill>
            </a:endParaRPr>
          </a:p>
        </p:txBody>
      </p:sp>
      <p:sp>
        <p:nvSpPr>
          <p:cNvPr id="8" name="Text 5"/>
          <p:cNvSpPr/>
          <p:nvPr/>
        </p:nvSpPr>
        <p:spPr>
          <a:xfrm>
            <a:off x="1192055" y="3887035"/>
            <a:ext cx="6759864" cy="492443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E9456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 Future you will thank you for it! </a:t>
            </a:r>
            <a:endParaRPr lang="en-US" sz="3200" dirty="0"/>
          </a:p>
        </p:txBody>
      </p:sp>
      <p:grpSp>
        <p:nvGrpSpPr>
          <p:cNvPr id="9" name="Group 11">
            <a:extLst>
              <a:ext uri="{FF2B5EF4-FFF2-40B4-BE49-F238E27FC236}">
                <a16:creationId xmlns:a16="http://schemas.microsoft.com/office/drawing/2014/main" id="{AE368657-2022-9AA6-7B8F-430E9F3FDE82}"/>
              </a:ext>
            </a:extLst>
          </p:cNvPr>
          <p:cNvGrpSpPr/>
          <p:nvPr/>
        </p:nvGrpSpPr>
        <p:grpSpPr>
          <a:xfrm>
            <a:off x="255434" y="349499"/>
            <a:ext cx="2472268" cy="456416"/>
            <a:chOff x="0" y="-83746"/>
            <a:chExt cx="5292306" cy="977034"/>
          </a:xfrm>
        </p:grpSpPr>
        <p:grpSp>
          <p:nvGrpSpPr>
            <p:cNvPr id="10" name="Group 12">
              <a:extLst>
                <a:ext uri="{FF2B5EF4-FFF2-40B4-BE49-F238E27FC236}">
                  <a16:creationId xmlns:a16="http://schemas.microsoft.com/office/drawing/2014/main" id="{4115D377-4707-0F1D-532C-802E0DC786E2}"/>
                </a:ext>
              </a:extLst>
            </p:cNvPr>
            <p:cNvGrpSpPr/>
            <p:nvPr/>
          </p:nvGrpSpPr>
          <p:grpSpPr>
            <a:xfrm>
              <a:off x="0" y="-83746"/>
              <a:ext cx="5292306" cy="977034"/>
              <a:chOff x="0" y="-38100"/>
              <a:chExt cx="2407731" cy="444501"/>
            </a:xfrm>
          </p:grpSpPr>
          <p:sp>
            <p:nvSpPr>
              <p:cNvPr id="12" name="Freeform 13">
                <a:extLst>
                  <a:ext uri="{FF2B5EF4-FFF2-40B4-BE49-F238E27FC236}">
                    <a16:creationId xmlns:a16="http://schemas.microsoft.com/office/drawing/2014/main" id="{626759F8-7795-8B76-5D94-CD1BC4247208}"/>
                  </a:ext>
                </a:extLst>
              </p:cNvPr>
              <p:cNvSpPr/>
              <p:nvPr/>
            </p:nvSpPr>
            <p:spPr>
              <a:xfrm>
                <a:off x="0" y="1"/>
                <a:ext cx="2407731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07731" h="406400">
                    <a:moveTo>
                      <a:pt x="2204531" y="0"/>
                    </a:moveTo>
                    <a:cubicBezTo>
                      <a:pt x="2316755" y="0"/>
                      <a:pt x="2407731" y="90976"/>
                      <a:pt x="2407731" y="203200"/>
                    </a:cubicBezTo>
                    <a:cubicBezTo>
                      <a:pt x="2407731" y="315424"/>
                      <a:pt x="2316755" y="406400"/>
                      <a:pt x="2204531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19050" cap="sq">
                <a:solidFill>
                  <a:schemeClr val="bg1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TextBox 14">
                <a:extLst>
                  <a:ext uri="{FF2B5EF4-FFF2-40B4-BE49-F238E27FC236}">
                    <a16:creationId xmlns:a16="http://schemas.microsoft.com/office/drawing/2014/main" id="{650EDE58-4527-3CDE-7B93-92388459EA2D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2407731" cy="4445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11" name="TextBox 15">
              <a:extLst>
                <a:ext uri="{FF2B5EF4-FFF2-40B4-BE49-F238E27FC236}">
                  <a16:creationId xmlns:a16="http://schemas.microsoft.com/office/drawing/2014/main" id="{CA3AB30D-3DF5-06F4-CE4A-3A327926CCA1}"/>
                </a:ext>
              </a:extLst>
            </p:cNvPr>
            <p:cNvSpPr txBox="1"/>
            <p:nvPr/>
          </p:nvSpPr>
          <p:spPr>
            <a:xfrm>
              <a:off x="55424" y="-57435"/>
              <a:ext cx="5006173" cy="5833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  <a:spcBef>
                  <a:spcPct val="0"/>
                </a:spcBef>
              </a:pP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studyskillszone</a:t>
              </a:r>
              <a:r>
                <a:rPr lang="en-US" sz="1600" dirty="0" err="1">
                  <a:solidFill>
                    <a:srgbClr val="D6FF3F"/>
                  </a:solidFill>
                  <a:latin typeface="Open Sauce"/>
                  <a:ea typeface="Open Sauce"/>
                  <a:cs typeface="Open Sauce"/>
                  <a:sym typeface="Open Sauce"/>
                </a:rPr>
                <a:t>.</a:t>
              </a:r>
              <a:r>
                <a:rPr lang="en-US" sz="1600" dirty="0" err="1">
                  <a:solidFill>
                    <a:schemeClr val="bg1"/>
                  </a:solidFill>
                  <a:latin typeface="Open Sauce"/>
                  <a:ea typeface="Open Sauce"/>
                  <a:cs typeface="Open Sauce"/>
                  <a:sym typeface="Open Sauce"/>
                </a:rPr>
                <a:t>co.uk</a:t>
              </a:r>
              <a:endParaRPr lang="en-US" sz="1600" dirty="0">
                <a:solidFill>
                  <a:schemeClr val="bg1"/>
                </a:solidFill>
                <a:latin typeface="Open Sauce"/>
                <a:ea typeface="Open Sauce"/>
                <a:cs typeface="Open Sauce"/>
                <a:sym typeface="Open Sauce"/>
              </a:endParaRPr>
            </a:p>
          </p:txBody>
        </p:sp>
      </p:grpSp>
      <p:sp>
        <p:nvSpPr>
          <p:cNvPr id="14" name="Freeform 25">
            <a:extLst>
              <a:ext uri="{FF2B5EF4-FFF2-40B4-BE49-F238E27FC236}">
                <a16:creationId xmlns:a16="http://schemas.microsoft.com/office/drawing/2014/main" id="{A2B0F52F-AA81-4D43-66F6-67355BCF50D5}"/>
              </a:ext>
            </a:extLst>
          </p:cNvPr>
          <p:cNvSpPr/>
          <p:nvPr/>
        </p:nvSpPr>
        <p:spPr>
          <a:xfrm>
            <a:off x="6617776" y="390240"/>
            <a:ext cx="2289582" cy="292551"/>
          </a:xfrm>
          <a:custGeom>
            <a:avLst/>
            <a:gdLst/>
            <a:ahLst/>
            <a:cxnLst/>
            <a:rect l="l" t="t" r="r" b="b"/>
            <a:pathLst>
              <a:path w="4881328" h="623712">
                <a:moveTo>
                  <a:pt x="0" y="0"/>
                </a:moveTo>
                <a:lnTo>
                  <a:pt x="4881329" y="0"/>
                </a:lnTo>
                <a:lnTo>
                  <a:pt x="4881329" y="623712"/>
                </a:lnTo>
                <a:lnTo>
                  <a:pt x="0" y="6237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214</Words>
  <Application>Microsoft Office PowerPoint</Application>
  <PresentationFormat>On-screen Show (16:9)</PresentationFormat>
  <Paragraphs>61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Noto Sans</vt:lpstr>
      <vt:lpstr>Open Sauce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Don't wait until Easter</dc:title>
  <dc:subject>Motivation for half term and holidays</dc:subject>
  <dc:creator>SJ</dc:creator>
  <cp:keywords/>
  <dc:description/>
  <cp:lastModifiedBy>Stephen James</cp:lastModifiedBy>
  <cp:revision>7</cp:revision>
  <dcterms:created xsi:type="dcterms:W3CDTF">2025-10-20T14:46:30Z</dcterms:created>
  <dcterms:modified xsi:type="dcterms:W3CDTF">2025-10-20T19:16:07Z</dcterms:modified>
  <cp:category/>
</cp:coreProperties>
</file>