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</p:sldIdLst>
  <p:sldSz cx="18288000" cy="10287000"/>
  <p:notesSz cx="6858000" cy="9144000"/>
  <p:embeddedFontLst>
    <p:embeddedFont>
      <p:font typeface="Akzidenz-Grotesk Bold" panose="02000803050000020004" pitchFamily="2" charset="77"/>
      <p:regular r:id="rId12"/>
      <p:bold r:id="rId13"/>
    </p:embeddedFont>
    <p:embeddedFont>
      <p:font typeface="Akzidenz-Grotesk Heavy" panose="02000503050000020004" pitchFamily="2" charset="77"/>
      <p:regular r:id="rId14"/>
      <p:bold r:id="rId15"/>
    </p:embeddedFont>
    <p:embeddedFont>
      <p:font typeface="Open Sauce" pitchFamily="2" charset="77"/>
      <p:regular r:id="rId16"/>
    </p:embeddedFont>
    <p:embeddedFont>
      <p:font typeface="Source Sans Pro" panose="020B0503030403020204" pitchFamily="34" charset="0"/>
      <p:regular r:id="rId17"/>
      <p:bold r:id="rId18"/>
      <p:italic r:id="rId19"/>
      <p:boldItalic r:id="rId20"/>
    </p:embeddedFont>
    <p:embeddedFont>
      <p:font typeface="Source Sans Pro Bold" panose="020B0703030403020204" pitchFamily="3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8" autoAdjust="0"/>
    <p:restoredTop sz="94649" autoAdjust="0"/>
  </p:normalViewPr>
  <p:slideViewPr>
    <p:cSldViewPr>
      <p:cViewPr varScale="1">
        <p:scale>
          <a:sx n="69" d="100"/>
          <a:sy n="69" d="100"/>
        </p:scale>
        <p:origin x="248" y="10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1911" y="2308063"/>
            <a:ext cx="17464177" cy="5654837"/>
            <a:chOff x="0" y="0"/>
            <a:chExt cx="4599619" cy="27322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9619" cy="2732206"/>
            </a:xfrm>
            <a:custGeom>
              <a:avLst/>
              <a:gdLst/>
              <a:ahLst/>
              <a:cxnLst/>
              <a:rect l="l" t="t" r="r" b="b"/>
              <a:pathLst>
                <a:path w="4599619" h="2732206">
                  <a:moveTo>
                    <a:pt x="44330" y="0"/>
                  </a:moveTo>
                  <a:lnTo>
                    <a:pt x="4555289" y="0"/>
                  </a:lnTo>
                  <a:cubicBezTo>
                    <a:pt x="4579772" y="0"/>
                    <a:pt x="4599619" y="19847"/>
                    <a:pt x="4599619" y="44330"/>
                  </a:cubicBezTo>
                  <a:lnTo>
                    <a:pt x="4599619" y="2687876"/>
                  </a:lnTo>
                  <a:cubicBezTo>
                    <a:pt x="4599619" y="2699633"/>
                    <a:pt x="4594948" y="2710909"/>
                    <a:pt x="4586635" y="2719222"/>
                  </a:cubicBezTo>
                  <a:cubicBezTo>
                    <a:pt x="4578321" y="2727536"/>
                    <a:pt x="4567046" y="2732206"/>
                    <a:pt x="4555289" y="2732206"/>
                  </a:cubicBezTo>
                  <a:lnTo>
                    <a:pt x="44330" y="2732206"/>
                  </a:lnTo>
                  <a:cubicBezTo>
                    <a:pt x="32573" y="2732206"/>
                    <a:pt x="21298" y="2727536"/>
                    <a:pt x="12984" y="2719222"/>
                  </a:cubicBezTo>
                  <a:cubicBezTo>
                    <a:pt x="4670" y="2710909"/>
                    <a:pt x="0" y="2699633"/>
                    <a:pt x="0" y="2687876"/>
                  </a:cubicBezTo>
                  <a:lnTo>
                    <a:pt x="0" y="44330"/>
                  </a:lnTo>
                  <a:cubicBezTo>
                    <a:pt x="0" y="32573"/>
                    <a:pt x="4670" y="21298"/>
                    <a:pt x="12984" y="12984"/>
                  </a:cubicBezTo>
                  <a:cubicBezTo>
                    <a:pt x="21298" y="4670"/>
                    <a:pt x="32573" y="0"/>
                    <a:pt x="44330" y="0"/>
                  </a:cubicBezTo>
                  <a:close/>
                </a:path>
              </a:pathLst>
            </a:custGeom>
            <a:solidFill>
              <a:srgbClr val="D6FF3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9619" cy="2770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2528527" y="6084269"/>
            <a:ext cx="668096" cy="668096"/>
          </a:xfrm>
          <a:custGeom>
            <a:avLst/>
            <a:gdLst/>
            <a:ahLst/>
            <a:cxnLst/>
            <a:rect l="l" t="t" r="r" b="b"/>
            <a:pathLst>
              <a:path w="668096" h="668096">
                <a:moveTo>
                  <a:pt x="0" y="0"/>
                </a:moveTo>
                <a:lnTo>
                  <a:pt x="668096" y="0"/>
                </a:lnTo>
                <a:lnTo>
                  <a:pt x="668096" y="668097"/>
                </a:lnTo>
                <a:lnTo>
                  <a:pt x="0" y="668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25" name="Freeform 25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DF3AC287-5B25-71BD-56C5-4E93001A7B56}"/>
              </a:ext>
            </a:extLst>
          </p:cNvPr>
          <p:cNvSpPr txBox="1"/>
          <p:nvPr/>
        </p:nvSpPr>
        <p:spPr>
          <a:xfrm>
            <a:off x="0" y="4152900"/>
            <a:ext cx="18288000" cy="2285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7775"/>
              </a:lnSpc>
              <a:spcBef>
                <a:spcPct val="0"/>
              </a:spcBef>
            </a:pPr>
            <a:r>
              <a:rPr lang="en-US" sz="17200" b="1" spc="-392" dirty="0">
                <a:latin typeface="Akzidenz-Grotesk Bold"/>
                <a:ea typeface="Akzidenz-Grotesk Bold"/>
                <a:cs typeface="Akzidenz-Grotesk Bold"/>
                <a:sym typeface="Akzidenz-Grotesk Bold"/>
              </a:rPr>
              <a:t>DO</a:t>
            </a:r>
            <a:r>
              <a:rPr lang="en-US" sz="17200" b="1" spc="-392" dirty="0">
                <a:solidFill>
                  <a:srgbClr val="FF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NOT </a:t>
            </a:r>
            <a:r>
              <a:rPr lang="en-US" sz="17200" b="1" spc="-392" dirty="0">
                <a:latin typeface="Akzidenz-Grotesk Bold"/>
                <a:ea typeface="Akzidenz-Grotesk Bold"/>
                <a:cs typeface="Akzidenz-Grotesk Bold"/>
                <a:sym typeface="Akzidenz-Grotesk Bold"/>
              </a:rPr>
              <a:t>REVISE</a:t>
            </a: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9772F596-2829-AF39-CC2A-7457B090AAEB}"/>
              </a:ext>
            </a:extLst>
          </p:cNvPr>
          <p:cNvSpPr txBox="1"/>
          <p:nvPr/>
        </p:nvSpPr>
        <p:spPr>
          <a:xfrm>
            <a:off x="990600" y="2781300"/>
            <a:ext cx="11271871" cy="1061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2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During half-term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1911" y="190500"/>
            <a:ext cx="17464177" cy="6311620"/>
            <a:chOff x="0" y="0"/>
            <a:chExt cx="4599619" cy="20271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9619" cy="2027152"/>
            </a:xfrm>
            <a:custGeom>
              <a:avLst/>
              <a:gdLst/>
              <a:ahLst/>
              <a:cxnLst/>
              <a:rect l="l" t="t" r="r" b="b"/>
              <a:pathLst>
                <a:path w="4599619" h="2027152">
                  <a:moveTo>
                    <a:pt x="44330" y="0"/>
                  </a:moveTo>
                  <a:lnTo>
                    <a:pt x="4555289" y="0"/>
                  </a:lnTo>
                  <a:cubicBezTo>
                    <a:pt x="4579772" y="0"/>
                    <a:pt x="4599619" y="19847"/>
                    <a:pt x="4599619" y="44330"/>
                  </a:cubicBezTo>
                  <a:lnTo>
                    <a:pt x="4599619" y="1982822"/>
                  </a:lnTo>
                  <a:cubicBezTo>
                    <a:pt x="4599619" y="1994579"/>
                    <a:pt x="4594948" y="2005855"/>
                    <a:pt x="4586635" y="2014168"/>
                  </a:cubicBezTo>
                  <a:cubicBezTo>
                    <a:pt x="4578321" y="2022482"/>
                    <a:pt x="4567046" y="2027152"/>
                    <a:pt x="4555289" y="2027152"/>
                  </a:cubicBezTo>
                  <a:lnTo>
                    <a:pt x="44330" y="2027152"/>
                  </a:lnTo>
                  <a:cubicBezTo>
                    <a:pt x="32573" y="2027152"/>
                    <a:pt x="21298" y="2022482"/>
                    <a:pt x="12984" y="2014168"/>
                  </a:cubicBezTo>
                  <a:cubicBezTo>
                    <a:pt x="4670" y="2005855"/>
                    <a:pt x="0" y="1994579"/>
                    <a:pt x="0" y="1982822"/>
                  </a:cubicBezTo>
                  <a:lnTo>
                    <a:pt x="0" y="44330"/>
                  </a:lnTo>
                  <a:cubicBezTo>
                    <a:pt x="0" y="32573"/>
                    <a:pt x="4670" y="21298"/>
                    <a:pt x="12984" y="12984"/>
                  </a:cubicBezTo>
                  <a:cubicBezTo>
                    <a:pt x="21298" y="4670"/>
                    <a:pt x="32573" y="0"/>
                    <a:pt x="44330" y="0"/>
                  </a:cubicBezTo>
                  <a:close/>
                </a:path>
              </a:pathLst>
            </a:custGeom>
            <a:solidFill>
              <a:srgbClr val="D6FF3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9619" cy="2065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2705100"/>
            <a:ext cx="16528387" cy="273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20"/>
              </a:lnSpc>
              <a:spcBef>
                <a:spcPct val="0"/>
              </a:spcBef>
            </a:pPr>
            <a:r>
              <a:rPr lang="en-US" sz="12000" b="1" spc="-468" dirty="0">
                <a:solidFill>
                  <a:srgbClr val="292929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MAKE </a:t>
            </a:r>
            <a:r>
              <a:rPr lang="en-US" sz="12000" b="1" spc="-468" dirty="0">
                <a:solidFill>
                  <a:srgbClr val="0070C0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HALF TERM </a:t>
            </a:r>
            <a:r>
              <a:rPr lang="en-US" sz="12000" b="1" spc="-468" dirty="0">
                <a:solidFill>
                  <a:srgbClr val="292929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WORK FOR YOU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4648200" y="1181100"/>
            <a:ext cx="7960575" cy="0"/>
          </a:xfrm>
          <a:prstGeom prst="line">
            <a:avLst/>
          </a:prstGeom>
          <a:ln w="19050" cap="rnd">
            <a:solidFill>
              <a:srgbClr val="292929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705006" y="863181"/>
            <a:ext cx="3676135" cy="669965"/>
            <a:chOff x="0" y="0"/>
            <a:chExt cx="4901513" cy="893286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4901513" cy="893286"/>
              <a:chOff x="0" y="0"/>
              <a:chExt cx="2229940" cy="4064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22994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229940" h="406400">
                    <a:moveTo>
                      <a:pt x="2026740" y="0"/>
                    </a:moveTo>
                    <a:cubicBezTo>
                      <a:pt x="2138964" y="0"/>
                      <a:pt x="2229940" y="90976"/>
                      <a:pt x="2229940" y="203200"/>
                    </a:cubicBezTo>
                    <a:cubicBezTo>
                      <a:pt x="2229940" y="315424"/>
                      <a:pt x="2138964" y="406400"/>
                      <a:pt x="202674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29292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222994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32502" y="185446"/>
              <a:ext cx="4636509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 dirty="0" err="1">
                  <a:solidFill>
                    <a:srgbClr val="292929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  <a:endParaRPr lang="en-US" sz="2199" dirty="0">
                <a:solidFill>
                  <a:srgbClr val="292929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3139416" y="1028700"/>
            <a:ext cx="283746" cy="283746"/>
          </a:xfrm>
          <a:custGeom>
            <a:avLst/>
            <a:gdLst/>
            <a:ahLst/>
            <a:cxnLst/>
            <a:rect l="l" t="t" r="r" b="b"/>
            <a:pathLst>
              <a:path w="283746" h="283746">
                <a:moveTo>
                  <a:pt x="0" y="0"/>
                </a:moveTo>
                <a:lnTo>
                  <a:pt x="283747" y="0"/>
                </a:lnTo>
                <a:lnTo>
                  <a:pt x="283747" y="283746"/>
                </a:lnTo>
                <a:lnTo>
                  <a:pt x="0" y="283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13487400" y="1028700"/>
            <a:ext cx="283746" cy="283746"/>
          </a:xfrm>
          <a:custGeom>
            <a:avLst/>
            <a:gdLst/>
            <a:ahLst/>
            <a:cxnLst/>
            <a:rect l="l" t="t" r="r" b="b"/>
            <a:pathLst>
              <a:path w="283746" h="283746">
                <a:moveTo>
                  <a:pt x="0" y="0"/>
                </a:moveTo>
                <a:lnTo>
                  <a:pt x="283746" y="0"/>
                </a:lnTo>
                <a:lnTo>
                  <a:pt x="283746" y="283746"/>
                </a:lnTo>
                <a:lnTo>
                  <a:pt x="0" y="28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rnd">
            <a:noFill/>
            <a:prstDash val="solid"/>
            <a:round/>
          </a:ln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12790590" y="1028700"/>
            <a:ext cx="283746" cy="283746"/>
          </a:xfrm>
          <a:custGeom>
            <a:avLst/>
            <a:gdLst/>
            <a:ahLst/>
            <a:cxnLst/>
            <a:rect l="l" t="t" r="r" b="b"/>
            <a:pathLst>
              <a:path w="283746" h="283746">
                <a:moveTo>
                  <a:pt x="0" y="0"/>
                </a:moveTo>
                <a:lnTo>
                  <a:pt x="283746" y="0"/>
                </a:lnTo>
                <a:lnTo>
                  <a:pt x="283746" y="283746"/>
                </a:lnTo>
                <a:lnTo>
                  <a:pt x="0" y="2837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Freeform 22"/>
          <p:cNvSpPr/>
          <p:nvPr/>
        </p:nvSpPr>
        <p:spPr>
          <a:xfrm>
            <a:off x="6553200" y="7810500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8" y="0"/>
                </a:lnTo>
                <a:lnTo>
                  <a:pt x="4881328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7FF84198-165C-9916-F42B-FFCA3CDF9582}"/>
              </a:ext>
            </a:extLst>
          </p:cNvPr>
          <p:cNvSpPr txBox="1"/>
          <p:nvPr/>
        </p:nvSpPr>
        <p:spPr>
          <a:xfrm>
            <a:off x="7010400" y="8648700"/>
            <a:ext cx="3477382" cy="363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dirty="0" err="1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rPr>
              <a:t>studyskillszone.co.uk</a:t>
            </a:r>
            <a:endParaRPr lang="en-US" sz="2199" dirty="0">
              <a:solidFill>
                <a:schemeClr val="bg1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EA071-AA58-0C1F-92FD-56E034D7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4E7902D-1EBE-87F0-F788-224D5BFE3CD5}"/>
              </a:ext>
            </a:extLst>
          </p:cNvPr>
          <p:cNvGrpSpPr/>
          <p:nvPr/>
        </p:nvGrpSpPr>
        <p:grpSpPr>
          <a:xfrm>
            <a:off x="411911" y="2308063"/>
            <a:ext cx="17464177" cy="5654837"/>
            <a:chOff x="0" y="0"/>
            <a:chExt cx="4599619" cy="273220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58D6F91-A853-B888-9147-EF2A10229491}"/>
                </a:ext>
              </a:extLst>
            </p:cNvPr>
            <p:cNvSpPr/>
            <p:nvPr/>
          </p:nvSpPr>
          <p:spPr>
            <a:xfrm>
              <a:off x="0" y="0"/>
              <a:ext cx="4599619" cy="2732206"/>
            </a:xfrm>
            <a:custGeom>
              <a:avLst/>
              <a:gdLst/>
              <a:ahLst/>
              <a:cxnLst/>
              <a:rect l="l" t="t" r="r" b="b"/>
              <a:pathLst>
                <a:path w="4599619" h="2732206">
                  <a:moveTo>
                    <a:pt x="44330" y="0"/>
                  </a:moveTo>
                  <a:lnTo>
                    <a:pt x="4555289" y="0"/>
                  </a:lnTo>
                  <a:cubicBezTo>
                    <a:pt x="4579772" y="0"/>
                    <a:pt x="4599619" y="19847"/>
                    <a:pt x="4599619" y="44330"/>
                  </a:cubicBezTo>
                  <a:lnTo>
                    <a:pt x="4599619" y="2687876"/>
                  </a:lnTo>
                  <a:cubicBezTo>
                    <a:pt x="4599619" y="2699633"/>
                    <a:pt x="4594948" y="2710909"/>
                    <a:pt x="4586635" y="2719222"/>
                  </a:cubicBezTo>
                  <a:cubicBezTo>
                    <a:pt x="4578321" y="2727536"/>
                    <a:pt x="4567046" y="2732206"/>
                    <a:pt x="4555289" y="2732206"/>
                  </a:cubicBezTo>
                  <a:lnTo>
                    <a:pt x="44330" y="2732206"/>
                  </a:lnTo>
                  <a:cubicBezTo>
                    <a:pt x="32573" y="2732206"/>
                    <a:pt x="21298" y="2727536"/>
                    <a:pt x="12984" y="2719222"/>
                  </a:cubicBezTo>
                  <a:cubicBezTo>
                    <a:pt x="4670" y="2710909"/>
                    <a:pt x="0" y="2699633"/>
                    <a:pt x="0" y="2687876"/>
                  </a:cubicBezTo>
                  <a:lnTo>
                    <a:pt x="0" y="44330"/>
                  </a:lnTo>
                  <a:cubicBezTo>
                    <a:pt x="0" y="32573"/>
                    <a:pt x="4670" y="21298"/>
                    <a:pt x="12984" y="12984"/>
                  </a:cubicBezTo>
                  <a:cubicBezTo>
                    <a:pt x="21298" y="4670"/>
                    <a:pt x="32573" y="0"/>
                    <a:pt x="44330" y="0"/>
                  </a:cubicBezTo>
                  <a:close/>
                </a:path>
              </a:pathLst>
            </a:custGeom>
            <a:solidFill>
              <a:srgbClr val="D6FF3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76E8F1D-E702-D525-BE07-82F4A01084A1}"/>
                </a:ext>
              </a:extLst>
            </p:cNvPr>
            <p:cNvSpPr txBox="1"/>
            <p:nvPr/>
          </p:nvSpPr>
          <p:spPr>
            <a:xfrm>
              <a:off x="0" y="-38100"/>
              <a:ext cx="4599619" cy="2770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C859FAC-9C1E-A08C-0DD4-0B28C92D9BD1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97D12730-554E-0837-91A8-BEE065C336AE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01BDA6F4-CD0B-30E0-8376-2EA556DE769D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659BE7F5-B835-61AC-D762-E05D8F2B84C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AB4FFE8-79CD-9544-38B2-1DA43DD6E59B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1D0AD5B6-3F34-3E44-6543-2D588F961578}"/>
              </a:ext>
            </a:extLst>
          </p:cNvPr>
          <p:cNvSpPr/>
          <p:nvPr/>
        </p:nvSpPr>
        <p:spPr>
          <a:xfrm>
            <a:off x="2528527" y="6084269"/>
            <a:ext cx="668096" cy="668096"/>
          </a:xfrm>
          <a:custGeom>
            <a:avLst/>
            <a:gdLst/>
            <a:ahLst/>
            <a:cxnLst/>
            <a:rect l="l" t="t" r="r" b="b"/>
            <a:pathLst>
              <a:path w="668096" h="668096">
                <a:moveTo>
                  <a:pt x="0" y="0"/>
                </a:moveTo>
                <a:lnTo>
                  <a:pt x="668096" y="0"/>
                </a:lnTo>
                <a:lnTo>
                  <a:pt x="668096" y="668097"/>
                </a:lnTo>
                <a:lnTo>
                  <a:pt x="0" y="668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5BDA88C7-565C-CE76-8F1E-78318F9DF5AE}"/>
              </a:ext>
            </a:extLst>
          </p:cNvPr>
          <p:cNvSpPr txBox="1"/>
          <p:nvPr/>
        </p:nvSpPr>
        <p:spPr>
          <a:xfrm>
            <a:off x="0" y="4152900"/>
            <a:ext cx="18288000" cy="2285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7775"/>
              </a:lnSpc>
              <a:spcBef>
                <a:spcPct val="0"/>
              </a:spcBef>
            </a:pPr>
            <a:r>
              <a:rPr lang="en-US" sz="17200" b="1" spc="-392" dirty="0">
                <a:latin typeface="Akzidenz-Grotesk Bold"/>
                <a:ea typeface="Akzidenz-Grotesk Bold"/>
                <a:cs typeface="Akzidenz-Grotesk Bold"/>
                <a:sym typeface="Akzidenz-Grotesk Bold"/>
              </a:rPr>
              <a:t>DO</a:t>
            </a:r>
            <a:r>
              <a:rPr lang="en-US" sz="17200" b="1" spc="-392" dirty="0">
                <a:solidFill>
                  <a:srgbClr val="FF000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NOT </a:t>
            </a:r>
            <a:r>
              <a:rPr lang="en-US" sz="17200" b="1" spc="-392" dirty="0">
                <a:latin typeface="Akzidenz-Grotesk Bold"/>
                <a:ea typeface="Akzidenz-Grotesk Bold"/>
                <a:cs typeface="Akzidenz-Grotesk Bold"/>
                <a:sym typeface="Akzidenz-Grotesk Bold"/>
              </a:rPr>
              <a:t>REVISE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CAFD4339-7C04-5E06-5373-DF3B44A95FEF}"/>
              </a:ext>
            </a:extLst>
          </p:cNvPr>
          <p:cNvSpPr txBox="1"/>
          <p:nvPr/>
        </p:nvSpPr>
        <p:spPr>
          <a:xfrm>
            <a:off x="990600" y="2781300"/>
            <a:ext cx="11271871" cy="1061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2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During half-term</a:t>
            </a:r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7A0C321B-22D4-707F-1FDE-EABE4A75474B}"/>
              </a:ext>
            </a:extLst>
          </p:cNvPr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B2325916-E5A4-1D4F-ACBF-897EFE95A23A}"/>
              </a:ext>
            </a:extLst>
          </p:cNvPr>
          <p:cNvSpPr txBox="1"/>
          <p:nvPr/>
        </p:nvSpPr>
        <p:spPr>
          <a:xfrm>
            <a:off x="457200" y="6591300"/>
            <a:ext cx="17373600" cy="1034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20"/>
              </a:lnSpc>
              <a:spcBef>
                <a:spcPct val="0"/>
              </a:spcBef>
            </a:pPr>
            <a:r>
              <a:rPr lang="en-US" sz="8800" b="1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TOPICS YOU </a:t>
            </a:r>
            <a:r>
              <a:rPr lang="en-US" sz="8800" b="1" dirty="0">
                <a:solidFill>
                  <a:srgbClr val="00B0F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ALREADY KNOW</a:t>
            </a:r>
            <a:r>
              <a:rPr lang="en-US" sz="8800" b="1" dirty="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!</a:t>
            </a:r>
            <a:endParaRPr lang="en-US" sz="13800" b="1" dirty="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344516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914400" y="5067300"/>
            <a:ext cx="16230600" cy="1079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5"/>
              </a:lnSpc>
              <a:spcBef>
                <a:spcPct val="0"/>
              </a:spcBef>
            </a:pPr>
            <a:r>
              <a:rPr lang="en-US" sz="12000" b="1" dirty="0">
                <a:solidFill>
                  <a:srgbClr val="D5FF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FLIP</a:t>
            </a:r>
            <a:r>
              <a:rPr lang="en-US" sz="12000" b="1" dirty="0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THE THINKING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2" name="Group 11">
            <a:extLst>
              <a:ext uri="{FF2B5EF4-FFF2-40B4-BE49-F238E27FC236}">
                <a16:creationId xmlns:a16="http://schemas.microsoft.com/office/drawing/2014/main" id="{2058C09F-4EED-336A-C329-EBFF41738DCD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23" name="Group 12">
              <a:extLst>
                <a:ext uri="{FF2B5EF4-FFF2-40B4-BE49-F238E27FC236}">
                  <a16:creationId xmlns:a16="http://schemas.microsoft.com/office/drawing/2014/main" id="{92DC2DB0-8E49-6749-60D0-5BFA06782400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25" name="Freeform 13">
                <a:extLst>
                  <a:ext uri="{FF2B5EF4-FFF2-40B4-BE49-F238E27FC236}">
                    <a16:creationId xmlns:a16="http://schemas.microsoft.com/office/drawing/2014/main" id="{3CE87FE8-BF13-34F8-A50C-25D93C623A15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14">
                <a:extLst>
                  <a:ext uri="{FF2B5EF4-FFF2-40B4-BE49-F238E27FC236}">
                    <a16:creationId xmlns:a16="http://schemas.microsoft.com/office/drawing/2014/main" id="{23E05F11-B91F-C347-2FC2-846A9BC569C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399ACBC6-8D29-EE25-8F19-5FBDFCF8CE54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4A8EDB-D35B-9B7A-DA90-35748BFC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>
            <a:extLst>
              <a:ext uri="{FF2B5EF4-FFF2-40B4-BE49-F238E27FC236}">
                <a16:creationId xmlns:a16="http://schemas.microsoft.com/office/drawing/2014/main" id="{728E462C-C64E-EFD1-98B4-2ADC722BEB49}"/>
              </a:ext>
            </a:extLst>
          </p:cNvPr>
          <p:cNvSpPr txBox="1"/>
          <p:nvPr/>
        </p:nvSpPr>
        <p:spPr>
          <a:xfrm>
            <a:off x="990600" y="2705100"/>
            <a:ext cx="16555452" cy="235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7"/>
              </a:lnSpc>
            </a:pPr>
            <a:r>
              <a:rPr lang="en-US" sz="6600" b="1" kern="0" dirty="0">
                <a:solidFill>
                  <a:schemeClr val="bg1"/>
                </a:solidFill>
                <a:latin typeface="Gill Sans SemiBold" panose="020B0502020104020203" pitchFamily="34" charset="-79"/>
                <a:ea typeface="Akzidenz-Grotesk Heavy"/>
                <a:cs typeface="Gill Sans SemiBold" panose="020B0502020104020203" pitchFamily="34" charset="-79"/>
                <a:sym typeface="Akzidenz-Grotesk Heavy"/>
              </a:rPr>
              <a:t>HALF TERM IS A CHANCE TO</a:t>
            </a:r>
            <a:br>
              <a:rPr lang="en-US" sz="6600" b="1" kern="0" dirty="0">
                <a:solidFill>
                  <a:schemeClr val="bg1"/>
                </a:solidFill>
                <a:latin typeface="Gill Sans SemiBold" panose="020B0502020104020203" pitchFamily="34" charset="-79"/>
                <a:ea typeface="Akzidenz-Grotesk Heavy"/>
                <a:cs typeface="Gill Sans SemiBold" panose="020B0502020104020203" pitchFamily="34" charset="-79"/>
                <a:sym typeface="Akzidenz-Grotesk Heavy"/>
              </a:rPr>
            </a:br>
            <a:r>
              <a:rPr lang="en-US" sz="6600" b="1" kern="0" dirty="0">
                <a:solidFill>
                  <a:srgbClr val="D5FF3F"/>
                </a:solidFill>
                <a:latin typeface="Gill Sans SemiBold" panose="020B0502020104020203" pitchFamily="34" charset="-79"/>
                <a:ea typeface="Akzidenz-Grotesk Heavy"/>
                <a:cs typeface="Gill Sans SemiBold" panose="020B0502020104020203" pitchFamily="34" charset="-79"/>
                <a:sym typeface="Akzidenz-Grotesk Heavy"/>
              </a:rPr>
              <a:t>TAKE CONTROL </a:t>
            </a:r>
            <a:r>
              <a:rPr lang="en-US" sz="6600" b="1" kern="0" dirty="0">
                <a:solidFill>
                  <a:schemeClr val="bg1"/>
                </a:solidFill>
                <a:latin typeface="Gill Sans SemiBold" panose="020B0502020104020203" pitchFamily="34" charset="-79"/>
                <a:ea typeface="Akzidenz-Grotesk Heavy"/>
                <a:cs typeface="Gill Sans SemiBold" panose="020B0502020104020203" pitchFamily="34" charset="-79"/>
                <a:sym typeface="Akzidenz-Grotesk Heavy"/>
              </a:rPr>
              <a:t>OF YOUR FUTURE.</a:t>
            </a:r>
          </a:p>
          <a:p>
            <a:pPr marL="0" lvl="0" indent="0" algn="l">
              <a:lnSpc>
                <a:spcPts val="6007"/>
              </a:lnSpc>
              <a:spcBef>
                <a:spcPct val="0"/>
              </a:spcBef>
            </a:pPr>
            <a:endParaRPr lang="en-US" sz="6985" b="1" dirty="0">
              <a:solidFill>
                <a:srgbClr val="D6FF3F"/>
              </a:solidFill>
              <a:latin typeface="Akzidenz-Grotesk Heavy"/>
              <a:ea typeface="Akzidenz-Grotesk Heavy"/>
              <a:cs typeface="Akzidenz-Grotesk Heavy"/>
              <a:sym typeface="Akzidenz-Grotesk Heavy"/>
            </a:endParaRP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08A22151-E958-EF79-B1D4-A5B08D1C9E2D}"/>
              </a:ext>
            </a:extLst>
          </p:cNvPr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12E6271-2B80-1A15-3D30-D8AE5D987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0" y="5234270"/>
            <a:ext cx="18272449" cy="5090830"/>
          </a:xfrm>
          <a:prstGeom prst="rect">
            <a:avLst/>
          </a:prstGeom>
        </p:spPr>
      </p:pic>
      <p:grpSp>
        <p:nvGrpSpPr>
          <p:cNvPr id="11" name="Group 11">
            <a:extLst>
              <a:ext uri="{FF2B5EF4-FFF2-40B4-BE49-F238E27FC236}">
                <a16:creationId xmlns:a16="http://schemas.microsoft.com/office/drawing/2014/main" id="{17CF8C78-2B4B-0D97-AC70-4E62C1BEDC9F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5CC148F1-6F8E-2EDE-452F-4FC4D9909207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E61CDC47-26C7-AF1A-70BC-9CB0DD5AA316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4">
                <a:extLst>
                  <a:ext uri="{FF2B5EF4-FFF2-40B4-BE49-F238E27FC236}">
                    <a16:creationId xmlns:a16="http://schemas.microsoft.com/office/drawing/2014/main" id="{FE1CF3E0-3567-2BE3-5DE6-DBCA20B658C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F660B3E8-B2F1-82A4-B8CC-8840E6E8EEA0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4810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5450851" y="5173466"/>
            <a:ext cx="11808449" cy="4131068"/>
            <a:chOff x="0" y="0"/>
            <a:chExt cx="2323348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23348" cy="812800"/>
            </a:xfrm>
            <a:custGeom>
              <a:avLst/>
              <a:gdLst/>
              <a:ahLst/>
              <a:cxnLst/>
              <a:rect l="l" t="t" r="r" b="b"/>
              <a:pathLst>
                <a:path w="2323348" h="812800">
                  <a:moveTo>
                    <a:pt x="0" y="0"/>
                  </a:moveTo>
                  <a:lnTo>
                    <a:pt x="2323348" y="0"/>
                  </a:lnTo>
                  <a:lnTo>
                    <a:pt x="232334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t="-45400" b="-4540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3" name="Group 13"/>
          <p:cNvGrpSpPr/>
          <p:nvPr/>
        </p:nvGrpSpPr>
        <p:grpSpPr>
          <a:xfrm rot="-1010438">
            <a:off x="1028700" y="5173466"/>
            <a:ext cx="4131068" cy="413106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2231515"/>
            <a:ext cx="16230600" cy="1079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5"/>
              </a:lnSpc>
              <a:spcBef>
                <a:spcPct val="0"/>
              </a:spcBef>
            </a:pPr>
            <a:r>
              <a:rPr lang="en-US" sz="7785" b="1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IDENTIFY THE WEAK TOPICS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3396356"/>
            <a:ext cx="16555452" cy="80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07"/>
              </a:lnSpc>
              <a:spcBef>
                <a:spcPct val="0"/>
              </a:spcBef>
            </a:pPr>
            <a:r>
              <a:rPr lang="en-US" sz="6985" b="1" dirty="0">
                <a:solidFill>
                  <a:srgbClr val="D6FF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THEN SET TO WORK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B8EBD945-02A0-3661-4A46-C4D922C59F79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979CE139-B035-3811-88C6-7C01C40CD29C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22" name="Freeform 13">
                <a:extLst>
                  <a:ext uri="{FF2B5EF4-FFF2-40B4-BE49-F238E27FC236}">
                    <a16:creationId xmlns:a16="http://schemas.microsoft.com/office/drawing/2014/main" id="{7F59A412-D824-F86C-55D1-5326988F0EAC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14">
                <a:extLst>
                  <a:ext uri="{FF2B5EF4-FFF2-40B4-BE49-F238E27FC236}">
                    <a16:creationId xmlns:a16="http://schemas.microsoft.com/office/drawing/2014/main" id="{D38D42E6-1CF3-F475-7F20-F23A4CA14AA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C6E2FDD7-61CA-4B04-CAE1-6AC671B0E9EB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76E5F2F-6B28-6E77-C7EB-E98BE9E2CC59}"/>
              </a:ext>
            </a:extLst>
          </p:cNvPr>
          <p:cNvSpPr/>
          <p:nvPr/>
        </p:nvSpPr>
        <p:spPr>
          <a:xfrm rot="20635100">
            <a:off x="803061" y="6654434"/>
            <a:ext cx="4437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FUTURE TENSE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5450851" y="5173466"/>
            <a:ext cx="11808449" cy="4131068"/>
            <a:chOff x="0" y="0"/>
            <a:chExt cx="2323348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23348" cy="812800"/>
            </a:xfrm>
            <a:custGeom>
              <a:avLst/>
              <a:gdLst/>
              <a:ahLst/>
              <a:cxnLst/>
              <a:rect l="l" t="t" r="r" b="b"/>
              <a:pathLst>
                <a:path w="2323348" h="812800">
                  <a:moveTo>
                    <a:pt x="0" y="0"/>
                  </a:moveTo>
                  <a:lnTo>
                    <a:pt x="2323348" y="0"/>
                  </a:lnTo>
                  <a:lnTo>
                    <a:pt x="232334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b="-10366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3" name="Group 13"/>
          <p:cNvGrpSpPr/>
          <p:nvPr/>
        </p:nvGrpSpPr>
        <p:grpSpPr>
          <a:xfrm rot="-1010438">
            <a:off x="1028700" y="5173466"/>
            <a:ext cx="4131068" cy="413106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24931" r="-2493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8700" y="1936240"/>
            <a:ext cx="15664684" cy="1079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5"/>
              </a:lnSpc>
              <a:spcBef>
                <a:spcPct val="0"/>
              </a:spcBef>
            </a:pPr>
            <a:r>
              <a:rPr lang="en-US" sz="7785" b="1">
                <a:solidFill>
                  <a:srgbClr val="FFFFFF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TREAT HALF TERM LIKE A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3090266"/>
            <a:ext cx="16557710" cy="1938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040"/>
              </a:lnSpc>
              <a:spcBef>
                <a:spcPct val="0"/>
              </a:spcBef>
            </a:pPr>
            <a:r>
              <a:rPr lang="en-US" sz="14000" b="1">
                <a:solidFill>
                  <a:srgbClr val="D6FF3F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SCHOOL WEEK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13809DB2-8D15-E332-8C1A-BDF42E6449AA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38B1D574-3369-7CF1-2D60-43FF8F8B66D3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22" name="Freeform 13">
                <a:extLst>
                  <a:ext uri="{FF2B5EF4-FFF2-40B4-BE49-F238E27FC236}">
                    <a16:creationId xmlns:a16="http://schemas.microsoft.com/office/drawing/2014/main" id="{18735E10-F1BE-8528-EF5B-9E02B9C45936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14">
                <a:extLst>
                  <a:ext uri="{FF2B5EF4-FFF2-40B4-BE49-F238E27FC236}">
                    <a16:creationId xmlns:a16="http://schemas.microsoft.com/office/drawing/2014/main" id="{1F70D544-0AD1-13F3-642C-237A0D1F3B7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85470702-DEFA-DC40-3077-76FBEB82B5F6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990600" y="2247900"/>
            <a:ext cx="15664684" cy="90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5"/>
              </a:lnSpc>
              <a:spcBef>
                <a:spcPct val="0"/>
              </a:spcBef>
            </a:pPr>
            <a:r>
              <a:rPr lang="en-US" sz="7785" b="1" dirty="0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GET </a:t>
            </a:r>
            <a:r>
              <a:rPr lang="en-US" sz="7785" b="1" dirty="0">
                <a:solidFill>
                  <a:srgbClr val="D5FF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AHEAD</a:t>
            </a:r>
            <a:r>
              <a:rPr lang="en-US" sz="7785" b="1" dirty="0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OF THE GAME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28700" y="3167756"/>
            <a:ext cx="15664684" cy="6249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39"/>
              </a:lnSpc>
            </a:pPr>
            <a:r>
              <a:rPr lang="en-US" sz="70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Those extra hours =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Higher grades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Less stress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More confidence</a:t>
            </a:r>
          </a:p>
          <a:p>
            <a:pPr marL="857250" indent="-857250" algn="l">
              <a:lnSpc>
                <a:spcPts val="99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Fewer last-minute meltdowns</a:t>
            </a:r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A61AD207-2432-F905-6A53-ABB524A6731F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16" name="Group 12">
              <a:extLst>
                <a:ext uri="{FF2B5EF4-FFF2-40B4-BE49-F238E27FC236}">
                  <a16:creationId xmlns:a16="http://schemas.microsoft.com/office/drawing/2014/main" id="{3EFC0DC8-1DD3-B502-25B7-8CE05E5FB6D8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170961B1-0D18-0309-E992-EBE55D2182F9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4">
                <a:extLst>
                  <a:ext uri="{FF2B5EF4-FFF2-40B4-BE49-F238E27FC236}">
                    <a16:creationId xmlns:a16="http://schemas.microsoft.com/office/drawing/2014/main" id="{36B223E9-29FB-220B-6015-6ACC154B983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49C12BD3-0B8E-7B58-20A6-16AE6D4BE1DE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1028700" y="1936240"/>
            <a:ext cx="15664684" cy="90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5"/>
              </a:lnSpc>
              <a:spcBef>
                <a:spcPct val="0"/>
              </a:spcBef>
            </a:pPr>
            <a:r>
              <a:rPr lang="en-US" sz="7785" b="1" dirty="0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WHAT TO </a:t>
            </a:r>
            <a:r>
              <a:rPr lang="en-US" sz="7785" b="1" dirty="0">
                <a:solidFill>
                  <a:srgbClr val="D5FF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ACTUALLY</a:t>
            </a:r>
            <a:r>
              <a:rPr lang="en-US" sz="7785" b="1" dirty="0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 DO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28700" y="3167756"/>
            <a:ext cx="16802100" cy="681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39"/>
              </a:lnSpc>
            </a:pPr>
            <a:r>
              <a:rPr lang="en-US" sz="70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Don’t waste time re-reading notes</a:t>
            </a:r>
          </a:p>
          <a:p>
            <a:pPr algn="l">
              <a:lnSpc>
                <a:spcPts val="4059"/>
              </a:lnSpc>
            </a:pPr>
            <a:endParaRPr lang="en-US" sz="7099" b="1" dirty="0">
              <a:solidFill>
                <a:srgbClr val="FFFFFF"/>
              </a:solidFill>
              <a:latin typeface="Source Sans Pro Bold"/>
              <a:ea typeface="Source Sans Pro Bold"/>
              <a:cs typeface="Source Sans Pro Bold"/>
              <a:sym typeface="Source Sans Pro Bold"/>
            </a:endParaRP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Know what you DON’T know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Make Q&amp;A flashcards</a:t>
            </a:r>
          </a:p>
          <a:p>
            <a:pPr marL="857250" indent="-857250" algn="l">
              <a:lnSpc>
                <a:spcPts val="99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 yourself to spot gaps</a:t>
            </a:r>
          </a:p>
          <a:p>
            <a:pPr marL="857250" indent="-857250">
              <a:lnSpc>
                <a:spcPts val="99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7099" b="1" dirty="0">
                <a:solidFill>
                  <a:srgbClr val="D5FF3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NEVER REVISE </a:t>
            </a: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without testing yourself</a:t>
            </a:r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4B7C9CA1-2207-0F12-4191-E3F91A5EF7DA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16" name="Group 12">
              <a:extLst>
                <a:ext uri="{FF2B5EF4-FFF2-40B4-BE49-F238E27FC236}">
                  <a16:creationId xmlns:a16="http://schemas.microsoft.com/office/drawing/2014/main" id="{835B1C0E-5586-AE1D-F0C5-3B09CC4E4AA8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0E3BA9B4-692A-12F1-C2B1-C97A77143808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4">
                <a:extLst>
                  <a:ext uri="{FF2B5EF4-FFF2-40B4-BE49-F238E27FC236}">
                    <a16:creationId xmlns:a16="http://schemas.microsoft.com/office/drawing/2014/main" id="{81E1948E-D0AE-FDAE-D876-A6FF625B679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2784E32F-6009-6145-8316-872E9EAC3F00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1066800" y="2247900"/>
            <a:ext cx="15664684" cy="903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5"/>
              </a:lnSpc>
              <a:spcBef>
                <a:spcPct val="0"/>
              </a:spcBef>
            </a:pPr>
            <a:r>
              <a:rPr lang="en-US" sz="7785" b="1" dirty="0">
                <a:solidFill>
                  <a:srgbClr val="FFFFF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TAKE REGULAR </a:t>
            </a:r>
            <a:r>
              <a:rPr lang="en-US" sz="7785" b="1" dirty="0">
                <a:solidFill>
                  <a:srgbClr val="D5FF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BREAKS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705081" y="909433"/>
            <a:ext cx="4881328" cy="623712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28700" y="3167756"/>
            <a:ext cx="15664684" cy="6267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39"/>
              </a:lnSpc>
            </a:pPr>
            <a:r>
              <a:rPr lang="en-US" sz="7099" b="1" dirty="0">
                <a:solidFill>
                  <a:srgbClr val="D5FF3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Example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40min</a:t>
            </a: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revision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10min</a:t>
            </a: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break</a:t>
            </a:r>
          </a:p>
          <a:p>
            <a:pPr marL="857250" indent="-857250" algn="l">
              <a:lnSpc>
                <a:spcPts val="9939"/>
              </a:lnSpc>
              <a:buFont typeface="Arial" panose="020B0604020202020204" pitchFamily="34" charset="0"/>
              <a:buChar char="•"/>
            </a:pPr>
            <a:r>
              <a:rPr lang="en-US" sz="70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5min</a:t>
            </a: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test yourself</a:t>
            </a:r>
          </a:p>
          <a:p>
            <a:pPr marL="857250" indent="-857250" algn="l">
              <a:lnSpc>
                <a:spcPts val="993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7099" b="1" dirty="0">
                <a:solidFill>
                  <a:srgbClr val="FFFFFF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5min</a:t>
            </a:r>
            <a:r>
              <a:rPr lang="en-US" sz="7099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identify the gaps</a:t>
            </a:r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E84A0FD4-0025-6BEC-16D3-2A1AFFEA5BEE}"/>
              </a:ext>
            </a:extLst>
          </p:cNvPr>
          <p:cNvGrpSpPr/>
          <p:nvPr/>
        </p:nvGrpSpPr>
        <p:grpSpPr>
          <a:xfrm>
            <a:off x="411911" y="863181"/>
            <a:ext cx="3969229" cy="669965"/>
            <a:chOff x="0" y="0"/>
            <a:chExt cx="5292306" cy="893286"/>
          </a:xfrm>
        </p:grpSpPr>
        <p:grpSp>
          <p:nvGrpSpPr>
            <p:cNvPr id="16" name="Group 12">
              <a:extLst>
                <a:ext uri="{FF2B5EF4-FFF2-40B4-BE49-F238E27FC236}">
                  <a16:creationId xmlns:a16="http://schemas.microsoft.com/office/drawing/2014/main" id="{83956511-063C-8FD5-A13A-C5A93968BAF2}"/>
                </a:ext>
              </a:extLst>
            </p:cNvPr>
            <p:cNvGrpSpPr/>
            <p:nvPr/>
          </p:nvGrpSpPr>
          <p:grpSpPr>
            <a:xfrm>
              <a:off x="0" y="0"/>
              <a:ext cx="5292306" cy="893286"/>
              <a:chOff x="0" y="0"/>
              <a:chExt cx="2407731" cy="406400"/>
            </a:xfrm>
          </p:grpSpPr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81755225-A9D9-B66F-D1D7-684C000D9938}"/>
                  </a:ext>
                </a:extLst>
              </p:cNvPr>
              <p:cNvSpPr/>
              <p:nvPr/>
            </p:nvSpPr>
            <p:spPr>
              <a:xfrm>
                <a:off x="0" y="0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D6FF3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4">
                <a:extLst>
                  <a:ext uri="{FF2B5EF4-FFF2-40B4-BE49-F238E27FC236}">
                    <a16:creationId xmlns:a16="http://schemas.microsoft.com/office/drawing/2014/main" id="{E644F4CF-BAC3-F292-7F18-220B601EA53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C6F4EEE7-396C-119C-D78D-C267FC76D256}"/>
                </a:ext>
              </a:extLst>
            </p:cNvPr>
            <p:cNvSpPr txBox="1"/>
            <p:nvPr/>
          </p:nvSpPr>
          <p:spPr>
            <a:xfrm>
              <a:off x="143066" y="185446"/>
              <a:ext cx="5006173" cy="484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studyskillszone.co.uk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172</Words>
  <Application>Microsoft Macintosh PowerPoint</Application>
  <PresentationFormat>Custom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GILL SANS SEMIBOLD</vt:lpstr>
      <vt:lpstr>Open Sauce</vt:lpstr>
      <vt:lpstr>Calibri</vt:lpstr>
      <vt:lpstr>Akzidenz-Grotesk Bold</vt:lpstr>
      <vt:lpstr>Akzidenz-Grotesk Heavy</vt:lpstr>
      <vt:lpstr>Source Sans Pro Bold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half term</dc:title>
  <cp:lastModifiedBy>Matt Watson</cp:lastModifiedBy>
  <cp:revision>5</cp:revision>
  <dcterms:created xsi:type="dcterms:W3CDTF">2006-08-16T00:00:00Z</dcterms:created>
  <dcterms:modified xsi:type="dcterms:W3CDTF">2025-10-20T13:56:46Z</dcterms:modified>
  <dc:identifier>DAG2VKcqUcM</dc:identifier>
</cp:coreProperties>
</file>