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56" r:id="rId2"/>
    <p:sldId id="257" r:id="rId3"/>
    <p:sldId id="258" r:id="rId4"/>
    <p:sldId id="272" r:id="rId5"/>
    <p:sldId id="259" r:id="rId6"/>
    <p:sldId id="268" r:id="rId7"/>
    <p:sldId id="260" r:id="rId8"/>
    <p:sldId id="261" r:id="rId9"/>
    <p:sldId id="270" r:id="rId10"/>
    <p:sldId id="269" r:id="rId11"/>
    <p:sldId id="271" r:id="rId12"/>
    <p:sldId id="262" r:id="rId13"/>
    <p:sldId id="263" r:id="rId14"/>
    <p:sldId id="264" r:id="rId15"/>
    <p:sldId id="265" r:id="rId16"/>
    <p:sldId id="266" r:id="rId17"/>
    <p:sldId id="267" r:id="rId18"/>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81156"/>
  </p:normalViewPr>
  <p:slideViewPr>
    <p:cSldViewPr snapToGrid="0" snapToObjects="1">
      <p:cViewPr varScale="1">
        <p:scale>
          <a:sx n="131" d="100"/>
          <a:sy n="131" d="100"/>
        </p:scale>
        <p:origin x="320"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701847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Over the coming weeks you’ll hear a lot about mock exams - but today we’re looking at why they’re actually one of the most powerful parts of your preparation.</a:t>
            </a:r>
            <a:br>
              <a:rPr lang="en-GB" dirty="0"/>
            </a:br>
            <a:r>
              <a:rPr lang="en-GB" dirty="0"/>
              <a:t>Mocks aren’t about pressure or punishment… they’re about </a:t>
            </a:r>
            <a:r>
              <a:rPr lang="en-GB" i="1" dirty="0"/>
              <a:t>progress</a:t>
            </a:r>
            <a:r>
              <a:rPr lang="en-GB" dirty="0"/>
              <a:t>. The more you treat them seriously, the calmer and more confident you’ll be when the real exams arrive.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D33E7-3A76-DAFE-4C32-E7AC92EE61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2D53E2-DE2B-38A0-49A2-9F86A2B86B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5F7D66-6D04-F879-9E02-700E6957287C}"/>
              </a:ext>
            </a:extLst>
          </p:cNvPr>
          <p:cNvSpPr>
            <a:spLocks noGrp="1"/>
          </p:cNvSpPr>
          <p:nvPr>
            <p:ph type="body" idx="1"/>
          </p:nvPr>
        </p:nvSpPr>
        <p:spPr/>
        <p:txBody>
          <a:bodyPr/>
          <a:lstStyle/>
          <a:p>
            <a:r>
              <a:rPr lang="en-US" dirty="0"/>
              <a:t>Type ‘command words’ into the search bar on the BBC Bitesize website to learn how to use them.</a:t>
            </a:r>
          </a:p>
        </p:txBody>
      </p:sp>
      <p:sp>
        <p:nvSpPr>
          <p:cNvPr id="4" name="Slide Number Placeholder 3">
            <a:extLst>
              <a:ext uri="{FF2B5EF4-FFF2-40B4-BE49-F238E27FC236}">
                <a16:creationId xmlns:a16="http://schemas.microsoft.com/office/drawing/2014/main" id="{07755B1F-198E-D322-D8BE-9B4D51942FC0}"/>
              </a:ext>
            </a:extLst>
          </p:cNvPr>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37291217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8359D9-1B67-4393-4A24-58A04664FD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7149E9-60A9-8189-0030-8DAC127612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60258F-123A-2CBF-C368-78A12CE33877}"/>
              </a:ext>
            </a:extLst>
          </p:cNvPr>
          <p:cNvSpPr>
            <a:spLocks noGrp="1"/>
          </p:cNvSpPr>
          <p:nvPr>
            <p:ph type="body" idx="1"/>
          </p:nvPr>
        </p:nvSpPr>
        <p:spPr/>
        <p:txBody>
          <a:bodyPr/>
          <a:lstStyle/>
          <a:p>
            <a:r>
              <a:rPr lang="en-GB" dirty="0"/>
              <a:t>The more times you sit in that exam hall, the more normal it feels.</a:t>
            </a:r>
            <a:br>
              <a:rPr lang="en-GB" dirty="0"/>
            </a:br>
            <a:endParaRPr lang="en-US" dirty="0"/>
          </a:p>
        </p:txBody>
      </p:sp>
      <p:sp>
        <p:nvSpPr>
          <p:cNvPr id="4" name="Slide Number Placeholder 3">
            <a:extLst>
              <a:ext uri="{FF2B5EF4-FFF2-40B4-BE49-F238E27FC236}">
                <a16:creationId xmlns:a16="http://schemas.microsoft.com/office/drawing/2014/main" id="{F92F2D85-613F-4493-6865-6A1DF9B8C06F}"/>
              </a:ext>
            </a:extLst>
          </p:cNvPr>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25444044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Mocks stop your brain from going into panic mode. They take away the sense of “this is something terrifying” and replace it with “I’ve done this before - I know how this works.”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When you get your papers back, the marks you missed are gold dust. They show exactly what to fix.</a:t>
            </a:r>
            <a:br>
              <a:rPr lang="en-GB" dirty="0"/>
            </a:br>
            <a:r>
              <a:rPr lang="en-GB" dirty="0"/>
              <a:t>You’re not meant to be perfect in mocks - you’re meant to learn where to focus your energy. That’s the whole point.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When sports people have a bad match, they don’t say, “I’m rubbish.” They say, “Let’s see what went wrong.”</a:t>
            </a:r>
            <a:br>
              <a:rPr lang="en-GB" dirty="0"/>
            </a:br>
            <a:r>
              <a:rPr lang="en-GB" dirty="0"/>
              <a:t>That’s how you should treat your mocks. Look for patterns - did you misread questions? Run out of time? Forget key facts? Each mistake gives you a clear next step.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People often think mocks add pressure, but in reality, they reduce it.</a:t>
            </a:r>
            <a:br>
              <a:rPr lang="en-GB" dirty="0"/>
            </a:br>
            <a:r>
              <a:rPr lang="en-GB" dirty="0"/>
              <a:t>When you’ve rehearsed under the same conditions, the real exams feel familiar.</a:t>
            </a:r>
            <a:br>
              <a:rPr lang="en-GB" dirty="0"/>
            </a:br>
            <a:r>
              <a:rPr lang="en-GB" dirty="0"/>
              <a:t>Your stress drops because your brain recognises what’s coming - it’s no longer the unknown.</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you do these three things, you’ll get maximum benefit from the mocks. Take them seriously, reflect afterwards, and plan smarter revision based on what you learned. That’s how you turn feedback into results.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You’ve got a real chance now to shape how the next few months go.</a:t>
            </a:r>
            <a:br>
              <a:rPr lang="en-GB" dirty="0"/>
            </a:br>
            <a:r>
              <a:rPr lang="en-GB" dirty="0"/>
              <a:t>Mocks are your chance to </a:t>
            </a:r>
            <a:r>
              <a:rPr lang="en-GB" i="1" dirty="0"/>
              <a:t>learn how you perform</a:t>
            </a:r>
            <a:r>
              <a:rPr lang="en-GB" dirty="0"/>
              <a:t> and build confidence for the real thing.</a:t>
            </a:r>
            <a:br>
              <a:rPr lang="en-GB" dirty="0"/>
            </a:br>
            <a:r>
              <a:rPr lang="en-GB" dirty="0"/>
              <a:t>Finish strong, and your ‘</a:t>
            </a:r>
            <a:r>
              <a:rPr lang="en-GB" b="1" dirty="0"/>
              <a:t>future self’ </a:t>
            </a:r>
            <a:r>
              <a:rPr lang="en-GB" dirty="0"/>
              <a:t>will thank you.</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Right now, you’re about six months from your GCSEs - roughly 180 days. It might sound like ages, but that time will fly by.</a:t>
            </a:r>
            <a:br>
              <a:rPr lang="en-GB" dirty="0"/>
            </a:br>
            <a:r>
              <a:rPr lang="en-GB" dirty="0"/>
              <a:t>Your mocks show you what’s working and what needs attention </a:t>
            </a:r>
            <a:r>
              <a:rPr lang="en-GB" b="1" dirty="0"/>
              <a:t>while there’s still time to change it.</a:t>
            </a:r>
            <a:endParaRPr lang="en-US" b="1"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Think of an athlete, a musician, or even a YouTuber - they all rehearse under real conditions.</a:t>
            </a:r>
            <a:br>
              <a:rPr lang="en-GB" dirty="0"/>
            </a:br>
            <a:r>
              <a:rPr lang="en-GB" dirty="0"/>
              <a:t>Mocks give you the same chance: to test your timing, your focus, and your habits in real exam settings. Every paper you sit adds experience and confidence.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C5A43D-BB21-209C-D898-E3021F23AA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144B10-D2AA-1030-4B1E-8D0BE814E7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C3DE75-A962-224F-EC5E-68F6DF913CB8}"/>
              </a:ext>
            </a:extLst>
          </p:cNvPr>
          <p:cNvSpPr>
            <a:spLocks noGrp="1"/>
          </p:cNvSpPr>
          <p:nvPr>
            <p:ph type="body" idx="1"/>
          </p:nvPr>
        </p:nvSpPr>
        <p:spPr/>
        <p:txBody>
          <a:bodyPr/>
          <a:lstStyle/>
          <a:p>
            <a:r>
              <a:rPr lang="en-GB" dirty="0"/>
              <a:t>Do you want to get better?</a:t>
            </a:r>
            <a:endParaRPr lang="en-US" dirty="0"/>
          </a:p>
        </p:txBody>
      </p:sp>
      <p:sp>
        <p:nvSpPr>
          <p:cNvPr id="4" name="Slide Number Placeholder 3">
            <a:extLst>
              <a:ext uri="{FF2B5EF4-FFF2-40B4-BE49-F238E27FC236}">
                <a16:creationId xmlns:a16="http://schemas.microsoft.com/office/drawing/2014/main" id="{0346E6B6-BE5B-4173-5814-4B06CECAAA75}"/>
              </a:ext>
            </a:extLst>
          </p:cNvPr>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36438957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Taking exams well is a skill - and like any skill, it improves with practice.</a:t>
            </a:r>
            <a:br>
              <a:rPr lang="en-GB" dirty="0"/>
            </a:b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67E300-FFE5-39E3-3096-CC4D25AC41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3F79C1-1A8F-1D56-681F-2C02FCD5A9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328FE2-FAFC-ACB3-CCB6-054BC3A0BC7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Mocks help you understand how to pace yourself, recognise what exam questions are really asking, and build familiarity with the whole process. That familiarity is what removes the fear. They also help you to identify areas that need more work.</a:t>
            </a:r>
          </a:p>
          <a:p>
            <a:endParaRPr lang="en-US" dirty="0"/>
          </a:p>
        </p:txBody>
      </p:sp>
      <p:sp>
        <p:nvSpPr>
          <p:cNvPr id="4" name="Slide Number Placeholder 3">
            <a:extLst>
              <a:ext uri="{FF2B5EF4-FFF2-40B4-BE49-F238E27FC236}">
                <a16:creationId xmlns:a16="http://schemas.microsoft.com/office/drawing/2014/main" id="{885C5687-4D03-1436-493D-AF3673979F3A}"/>
              </a:ext>
            </a:extLst>
          </p:cNvPr>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24736313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Try answering past papers </a:t>
            </a:r>
            <a:r>
              <a:rPr lang="en-GB" i="1" dirty="0"/>
              <a:t>to time</a:t>
            </a:r>
            <a:r>
              <a:rPr lang="en-GB" dirty="0"/>
              <a:t>. Set a start and finish, exactly like the real thing.</a:t>
            </a:r>
            <a:br>
              <a:rPr lang="en-GB" dirty="0"/>
            </a:br>
            <a:endParaRPr lang="en-GB" dirty="0"/>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Command words help you to give the answer the examiner is looking for.</a:t>
            </a:r>
            <a:br>
              <a:rPr lang="en-GB" dirty="0"/>
            </a:b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7BC3E-F725-7855-F540-30489300F4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02F007-CDB6-E128-55B4-5EAF5D41BD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18F843-EA14-039D-8135-D571D188DB91}"/>
              </a:ext>
            </a:extLst>
          </p:cNvPr>
          <p:cNvSpPr>
            <a:spLocks noGrp="1"/>
          </p:cNvSpPr>
          <p:nvPr>
            <p:ph type="body" idx="1"/>
          </p:nvPr>
        </p:nvSpPr>
        <p:spPr/>
        <p:txBody>
          <a:bodyPr/>
          <a:lstStyle/>
          <a:p>
            <a:r>
              <a:rPr lang="en-US" dirty="0"/>
              <a:t>Mock exams are an excellent chance to get used to spot command words and shaping your answers.</a:t>
            </a:r>
          </a:p>
        </p:txBody>
      </p:sp>
      <p:sp>
        <p:nvSpPr>
          <p:cNvPr id="4" name="Slide Number Placeholder 3">
            <a:extLst>
              <a:ext uri="{FF2B5EF4-FFF2-40B4-BE49-F238E27FC236}">
                <a16:creationId xmlns:a16="http://schemas.microsoft.com/office/drawing/2014/main" id="{8F239681-68EA-48C8-8ADC-97A0549BC35C}"/>
              </a:ext>
            </a:extLst>
          </p:cNvPr>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5503066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C2FDD4F-0E53-7BF4-65E6-201FBEBB15B2}"/>
              </a:ext>
            </a:extLst>
          </p:cNvPr>
          <p:cNvSpPr/>
          <p:nvPr/>
        </p:nvSpPr>
        <p:spPr>
          <a:xfrm>
            <a:off x="0" y="0"/>
            <a:ext cx="9144000" cy="5143500"/>
          </a:xfrm>
          <a:prstGeom prst="rect">
            <a:avLst/>
          </a:prstGeom>
          <a:solidFill>
            <a:srgbClr val="000000">
              <a:alpha val="56618"/>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1" dirty="0">
              <a:latin typeface="Calibri" panose="020F0502020204030204" pitchFamily="34" charset="0"/>
            </a:endParaRPr>
          </a:p>
        </p:txBody>
      </p:sp>
      <p:sp>
        <p:nvSpPr>
          <p:cNvPr id="4" name="Text 0"/>
          <p:cNvSpPr/>
          <p:nvPr/>
        </p:nvSpPr>
        <p:spPr>
          <a:xfrm>
            <a:off x="253805" y="2298618"/>
            <a:ext cx="8607978" cy="656270"/>
          </a:xfrm>
          <a:prstGeom prst="rect">
            <a:avLst/>
          </a:prstGeom>
          <a:noFill/>
          <a:ln/>
        </p:spPr>
        <p:txBody>
          <a:bodyPr wrap="square" lIns="0" tIns="0" rIns="0" bIns="0" rtlCol="0" anchor="t">
            <a:spAutoFit/>
          </a:bodyPr>
          <a:lstStyle/>
          <a:p>
            <a:pPr marL="0" indent="0" algn="ctr">
              <a:lnSpc>
                <a:spcPts val="4500"/>
              </a:lnSpc>
              <a:buNone/>
            </a:pPr>
            <a:r>
              <a:rPr lang="en-US" sz="6600" b="1" kern="0" spc="-1" dirty="0">
                <a:solidFill>
                  <a:schemeClr val="bg1"/>
                </a:solidFill>
                <a:latin typeface="Calibri" panose="020F0502020204030204" pitchFamily="34" charset="0"/>
                <a:ea typeface="Noto Sans" pitchFamily="34" charset="-122"/>
                <a:cs typeface="Calibri" panose="020F0502020204030204" pitchFamily="34" charset="0"/>
              </a:rPr>
              <a:t>The magic of mocks</a:t>
            </a:r>
            <a:endParaRPr lang="en-US" sz="6600" b="1" dirty="0">
              <a:solidFill>
                <a:schemeClr val="bg1"/>
              </a:solidFill>
              <a:latin typeface="Calibri" panose="020F0502020204030204" pitchFamily="34" charset="0"/>
            </a:endParaRPr>
          </a:p>
        </p:txBody>
      </p:sp>
      <p:sp>
        <p:nvSpPr>
          <p:cNvPr id="5" name="Text 1"/>
          <p:cNvSpPr/>
          <p:nvPr/>
        </p:nvSpPr>
        <p:spPr>
          <a:xfrm>
            <a:off x="0" y="3065030"/>
            <a:ext cx="9144000" cy="371897"/>
          </a:xfrm>
          <a:prstGeom prst="rect">
            <a:avLst/>
          </a:prstGeom>
          <a:noFill/>
          <a:ln/>
        </p:spPr>
        <p:txBody>
          <a:bodyPr wrap="square" lIns="0" tIns="0" rIns="0" bIns="0" rtlCol="0" anchor="t">
            <a:spAutoFit/>
          </a:bodyPr>
          <a:lstStyle/>
          <a:p>
            <a:pPr marL="0" indent="0" algn="ctr">
              <a:lnSpc>
                <a:spcPts val="2600"/>
              </a:lnSpc>
              <a:buNone/>
            </a:pPr>
            <a:r>
              <a:rPr lang="en-US" sz="3600" b="1" dirty="0">
                <a:solidFill>
                  <a:srgbClr val="FFC000"/>
                </a:solidFill>
                <a:latin typeface="Calibri" panose="020F0502020204030204" pitchFamily="34" charset="0"/>
                <a:ea typeface="Noto Sans" pitchFamily="34" charset="-122"/>
                <a:cs typeface="Calibri" panose="020F0502020204030204" pitchFamily="34" charset="0"/>
              </a:rPr>
              <a:t>Turning practice into power</a:t>
            </a:r>
            <a:endParaRPr lang="en-US" sz="3600" b="1" dirty="0">
              <a:solidFill>
                <a:srgbClr val="FFC000"/>
              </a:solidFill>
              <a:latin typeface="Calibri" panose="020F0502020204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611A6C6-2CCC-F887-7548-13FC3445E5FF}"/>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30DEE959-6F4D-1A94-21A6-FFEAC19844A7}"/>
              </a:ext>
            </a:extLst>
          </p:cNvPr>
          <p:cNvSpPr/>
          <p:nvPr/>
        </p:nvSpPr>
        <p:spPr>
          <a:xfrm>
            <a:off x="571500" y="428625"/>
            <a:ext cx="3610668" cy="529760"/>
          </a:xfrm>
          <a:prstGeom prst="rect">
            <a:avLst/>
          </a:prstGeom>
          <a:noFill/>
          <a:ln/>
        </p:spPr>
        <p:txBody>
          <a:bodyPr wrap="none" lIns="0" tIns="0" rIns="0" bIns="0" rtlCol="0" anchor="t">
            <a:spAutoFit/>
          </a:bodyPr>
          <a:lstStyle/>
          <a:p>
            <a:pPr marL="0" indent="0" algn="l">
              <a:lnSpc>
                <a:spcPts val="4100"/>
              </a:lnSpc>
              <a:buNone/>
            </a:pPr>
            <a:r>
              <a:rPr lang="en-US" sz="4000" b="1" dirty="0">
                <a:solidFill>
                  <a:srgbClr val="FFD700"/>
                </a:solidFill>
                <a:latin typeface="Calibri" panose="020F0502020204030204" pitchFamily="34" charset="0"/>
                <a:ea typeface="Noto Sans" pitchFamily="34" charset="-122"/>
                <a:cs typeface="Calibri" panose="020F0502020204030204" pitchFamily="34" charset="0"/>
              </a:rPr>
              <a:t>Command words</a:t>
            </a:r>
            <a:endParaRPr lang="en-US" sz="4000" b="1" dirty="0">
              <a:latin typeface="Calibri" panose="020F0502020204030204" pitchFamily="34" charset="0"/>
            </a:endParaRPr>
          </a:p>
        </p:txBody>
      </p:sp>
      <p:sp>
        <p:nvSpPr>
          <p:cNvPr id="31" name="TextBox 30">
            <a:extLst>
              <a:ext uri="{FF2B5EF4-FFF2-40B4-BE49-F238E27FC236}">
                <a16:creationId xmlns:a16="http://schemas.microsoft.com/office/drawing/2014/main" id="{2FF20C76-ECF4-8644-47D6-6462AA7AC4E7}"/>
              </a:ext>
            </a:extLst>
          </p:cNvPr>
          <p:cNvSpPr txBox="1"/>
          <p:nvPr/>
        </p:nvSpPr>
        <p:spPr>
          <a:xfrm>
            <a:off x="487819" y="1204637"/>
            <a:ext cx="8289560" cy="255454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schemeClr val="bg1"/>
                </a:solidFill>
                <a:latin typeface="Calibri" panose="020F0502020204030204" pitchFamily="34" charset="0"/>
              </a:rPr>
              <a:t>Where can you find a list of command words, their meanings, and videos explaining how to use them?</a:t>
            </a:r>
          </a:p>
          <a:p>
            <a:pPr marL="0" marR="0" lvl="0" indent="0" algn="ctr" defTabSz="914400" rtl="0" eaLnBrk="1" fontAlgn="auto" latinLnBrk="0" hangingPunct="1">
              <a:lnSpc>
                <a:spcPct val="100000"/>
              </a:lnSpc>
              <a:spcBef>
                <a:spcPts val="0"/>
              </a:spcBef>
              <a:spcAft>
                <a:spcPts val="0"/>
              </a:spcAft>
              <a:buClrTx/>
              <a:buSzTx/>
              <a:buFontTx/>
              <a:buNone/>
              <a:tabLst/>
              <a:defRPr/>
            </a:pPr>
            <a:br>
              <a:rPr lang="en-GB" sz="2400" b="1" dirty="0">
                <a:solidFill>
                  <a:schemeClr val="bg1"/>
                </a:solidFill>
                <a:latin typeface="Calibri" panose="020F0502020204030204" pitchFamily="34" charset="0"/>
              </a:rPr>
            </a:br>
            <a:r>
              <a:rPr lang="en-GB" sz="8800" b="1" dirty="0">
                <a:solidFill>
                  <a:srgbClr val="FFC000"/>
                </a:solidFill>
                <a:latin typeface="Calibri" panose="020F0502020204030204" pitchFamily="34" charset="0"/>
              </a:rPr>
              <a:t>BBC Bitesize</a:t>
            </a:r>
            <a:endParaRPr lang="en-GB" b="1" dirty="0">
              <a:solidFill>
                <a:schemeClr val="bg1"/>
              </a:solidFill>
              <a:latin typeface="Calibri" panose="020F0502020204030204" pitchFamily="34" charset="0"/>
            </a:endParaRPr>
          </a:p>
        </p:txBody>
      </p:sp>
    </p:spTree>
    <p:extLst>
      <p:ext uri="{BB962C8B-B14F-4D97-AF65-F5344CB8AC3E}">
        <p14:creationId xmlns:p14="http://schemas.microsoft.com/office/powerpoint/2010/main" val="1648114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72ECE7DD-4A68-D110-A0B9-E2F01D71CC20}"/>
            </a:ext>
          </a:extLst>
        </p:cNvPr>
        <p:cNvGrpSpPr/>
        <p:nvPr/>
      </p:nvGrpSpPr>
      <p:grpSpPr>
        <a:xfrm>
          <a:off x="0" y="0"/>
          <a:ext cx="0" cy="0"/>
          <a:chOff x="0" y="0"/>
          <a:chExt cx="0" cy="0"/>
        </a:xfrm>
      </p:grpSpPr>
      <p:pic>
        <p:nvPicPr>
          <p:cNvPr id="3" name="Image 1" descr="preencoded.png">
            <a:extLst>
              <a:ext uri="{FF2B5EF4-FFF2-40B4-BE49-F238E27FC236}">
                <a16:creationId xmlns:a16="http://schemas.microsoft.com/office/drawing/2014/main" id="{8154EA56-C048-D4CE-2119-E5CF28D841C8}"/>
              </a:ext>
            </a:extLst>
          </p:cNvPr>
          <p:cNvPicPr>
            <a:picLocks noChangeAspect="1"/>
          </p:cNvPicPr>
          <p:nvPr/>
        </p:nvPicPr>
        <p:blipFill>
          <a:blip r:embed="rId4"/>
          <a:stretch>
            <a:fillRect/>
          </a:stretch>
        </p:blipFill>
        <p:spPr>
          <a:xfrm>
            <a:off x="0" y="0"/>
            <a:ext cx="4572000" cy="5143500"/>
          </a:xfrm>
          <a:prstGeom prst="rect">
            <a:avLst/>
          </a:prstGeom>
        </p:spPr>
      </p:pic>
      <p:sp>
        <p:nvSpPr>
          <p:cNvPr id="5" name="Text 0">
            <a:extLst>
              <a:ext uri="{FF2B5EF4-FFF2-40B4-BE49-F238E27FC236}">
                <a16:creationId xmlns:a16="http://schemas.microsoft.com/office/drawing/2014/main" id="{26554F5D-3278-1965-9D31-5AC072055E8D}"/>
              </a:ext>
            </a:extLst>
          </p:cNvPr>
          <p:cNvSpPr/>
          <p:nvPr/>
        </p:nvSpPr>
        <p:spPr>
          <a:xfrm>
            <a:off x="4719233" y="1726667"/>
            <a:ext cx="4099303" cy="1818575"/>
          </a:xfrm>
          <a:prstGeom prst="rect">
            <a:avLst/>
          </a:prstGeom>
          <a:noFill/>
          <a:ln/>
        </p:spPr>
        <p:txBody>
          <a:bodyPr wrap="square" lIns="0" tIns="0" rIns="0" bIns="0" rtlCol="0" anchor="t">
            <a:spAutoFit/>
          </a:bodyPr>
          <a:lstStyle/>
          <a:p>
            <a:pPr marL="0" indent="0" algn="ctr">
              <a:lnSpc>
                <a:spcPts val="3500"/>
              </a:lnSpc>
              <a:buNone/>
            </a:pPr>
            <a:r>
              <a:rPr lang="en-US" sz="4000" b="1" dirty="0">
                <a:solidFill>
                  <a:srgbClr val="FFD700"/>
                </a:solidFill>
                <a:latin typeface="Calibri" panose="020F0502020204030204" pitchFamily="34" charset="0"/>
                <a:ea typeface="Noto Sans" pitchFamily="34" charset="-122"/>
                <a:cs typeface="Calibri" panose="020F0502020204030204" pitchFamily="34" charset="0"/>
              </a:rPr>
              <a:t>Practising under </a:t>
            </a:r>
            <a:r>
              <a:rPr lang="en-US" sz="4000" b="1" dirty="0">
                <a:solidFill>
                  <a:schemeClr val="bg1"/>
                </a:solidFill>
                <a:latin typeface="Calibri" panose="020F0502020204030204" pitchFamily="34" charset="0"/>
                <a:ea typeface="Noto Sans" pitchFamily="34" charset="-122"/>
                <a:cs typeface="Calibri" panose="020F0502020204030204" pitchFamily="34" charset="0"/>
              </a:rPr>
              <a:t>exam conditions</a:t>
            </a:r>
          </a:p>
          <a:p>
            <a:pPr marL="0" indent="0" algn="ctr">
              <a:lnSpc>
                <a:spcPts val="3500"/>
              </a:lnSpc>
              <a:buNone/>
            </a:pPr>
            <a:r>
              <a:rPr lang="en-US" sz="4000" b="1" dirty="0">
                <a:solidFill>
                  <a:srgbClr val="FFD700"/>
                </a:solidFill>
                <a:latin typeface="Calibri" panose="020F0502020204030204" pitchFamily="34" charset="0"/>
                <a:ea typeface="Noto Sans" pitchFamily="34" charset="-122"/>
                <a:cs typeface="Calibri" panose="020F0502020204030204" pitchFamily="34" charset="0"/>
              </a:rPr>
              <a:t>helps exams to feel less of an unknown</a:t>
            </a:r>
            <a:endParaRPr lang="en-US" sz="4000" b="1" dirty="0">
              <a:latin typeface="Calibri" panose="020F0502020204030204" pitchFamily="34" charset="0"/>
            </a:endParaRPr>
          </a:p>
        </p:txBody>
      </p:sp>
    </p:spTree>
    <p:extLst>
      <p:ext uri="{BB962C8B-B14F-4D97-AF65-F5344CB8AC3E}">
        <p14:creationId xmlns:p14="http://schemas.microsoft.com/office/powerpoint/2010/main" val="11483442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Image 1" descr="preencoded.png"/>
          <p:cNvPicPr>
            <a:picLocks noChangeAspect="1"/>
          </p:cNvPicPr>
          <p:nvPr/>
        </p:nvPicPr>
        <p:blipFill>
          <a:blip r:embed="rId4"/>
          <a:stretch>
            <a:fillRect/>
          </a:stretch>
        </p:blipFill>
        <p:spPr>
          <a:xfrm>
            <a:off x="0" y="0"/>
            <a:ext cx="4572000" cy="5143500"/>
          </a:xfrm>
          <a:prstGeom prst="rect">
            <a:avLst/>
          </a:prstGeom>
        </p:spPr>
      </p:pic>
      <p:sp>
        <p:nvSpPr>
          <p:cNvPr id="5" name="Text 0"/>
          <p:cNvSpPr/>
          <p:nvPr/>
        </p:nvSpPr>
        <p:spPr>
          <a:xfrm>
            <a:off x="4719233" y="1726667"/>
            <a:ext cx="4099303" cy="920893"/>
          </a:xfrm>
          <a:prstGeom prst="rect">
            <a:avLst/>
          </a:prstGeom>
          <a:noFill/>
          <a:ln/>
        </p:spPr>
        <p:txBody>
          <a:bodyPr wrap="square" lIns="0" tIns="0" rIns="0" bIns="0" rtlCol="0" anchor="t">
            <a:spAutoFit/>
          </a:bodyPr>
          <a:lstStyle/>
          <a:p>
            <a:pPr marL="0" indent="0" algn="ctr">
              <a:lnSpc>
                <a:spcPts val="3500"/>
              </a:lnSpc>
              <a:buNone/>
            </a:pPr>
            <a:r>
              <a:rPr lang="en-US" sz="4000" b="1" dirty="0">
                <a:solidFill>
                  <a:srgbClr val="FFD700"/>
                </a:solidFill>
                <a:latin typeface="Calibri" panose="020F0502020204030204" pitchFamily="34" charset="0"/>
                <a:ea typeface="Noto Sans" pitchFamily="34" charset="-122"/>
                <a:cs typeface="Calibri" panose="020F0502020204030204" pitchFamily="34" charset="0"/>
              </a:rPr>
              <a:t>Avoid catastrophising</a:t>
            </a:r>
            <a:endParaRPr lang="en-US" sz="4000" b="1" dirty="0">
              <a:latin typeface="Calibri" panose="020F0502020204030204" pitchFamily="34" charset="0"/>
            </a:endParaRPr>
          </a:p>
        </p:txBody>
      </p:sp>
      <p:sp>
        <p:nvSpPr>
          <p:cNvPr id="6" name="Text 1"/>
          <p:cNvSpPr/>
          <p:nvPr/>
        </p:nvSpPr>
        <p:spPr>
          <a:xfrm>
            <a:off x="5382482" y="2762331"/>
            <a:ext cx="2982035" cy="364074"/>
          </a:xfrm>
          <a:prstGeom prst="rect">
            <a:avLst/>
          </a:prstGeom>
          <a:noFill/>
          <a:ln/>
        </p:spPr>
        <p:txBody>
          <a:bodyPr wrap="none" lIns="0" tIns="0" rIns="0" bIns="0" rtlCol="0" anchor="t">
            <a:spAutoFit/>
          </a:bodyPr>
          <a:lstStyle/>
          <a:p>
            <a:pPr marL="0" indent="0" algn="ctr">
              <a:lnSpc>
                <a:spcPts val="2800"/>
              </a:lnSpc>
              <a:buNone/>
            </a:pPr>
            <a:r>
              <a:rPr lang="en-US" sz="2800" b="1" dirty="0">
                <a:solidFill>
                  <a:srgbClr val="FFFFFF"/>
                </a:solidFill>
                <a:latin typeface="Calibri" panose="020F0502020204030204" pitchFamily="34" charset="0"/>
                <a:ea typeface="Noto Sans" pitchFamily="34" charset="-122"/>
                <a:cs typeface="Calibri" panose="020F0502020204030204" pitchFamily="34" charset="0"/>
              </a:rPr>
              <a:t>Familiarity kills fear.</a:t>
            </a:r>
            <a:endParaRPr lang="en-US" sz="2800" b="1" dirty="0">
              <a:latin typeface="Calibri" panose="020F0502020204030204" pitchFamily="34" charset="0"/>
            </a:endParaRPr>
          </a:p>
        </p:txBody>
      </p:sp>
      <p:sp>
        <p:nvSpPr>
          <p:cNvPr id="7" name="Text 2"/>
          <p:cNvSpPr/>
          <p:nvPr/>
        </p:nvSpPr>
        <p:spPr>
          <a:xfrm>
            <a:off x="7497338" y="4679156"/>
            <a:ext cx="925510" cy="174215"/>
          </a:xfrm>
          <a:prstGeom prst="rect">
            <a:avLst/>
          </a:prstGeom>
          <a:noFill/>
          <a:ln/>
        </p:spPr>
        <p:txBody>
          <a:bodyPr wrap="none" lIns="0" tIns="0" rIns="0" bIns="0" rtlCol="0" anchor="t">
            <a:spAutoFit/>
          </a:bodyPr>
          <a:lstStyle/>
          <a:p>
            <a:pPr marL="0" indent="0" algn="l">
              <a:lnSpc>
                <a:spcPts val="1500"/>
              </a:lnSpc>
              <a:buNone/>
            </a:pPr>
            <a:r>
              <a:rPr lang="en-US" sz="885" b="1" kern="0" spc="1" dirty="0">
                <a:solidFill>
                  <a:srgbClr val="FFFFFF">
                    <a:alpha val="90000"/>
                  </a:srgbClr>
                </a:solidFill>
                <a:latin typeface="Calibri" panose="020F0502020204030204" pitchFamily="34" charset="0"/>
                <a:ea typeface="Noto Sans" pitchFamily="34" charset="-122"/>
                <a:cs typeface="Calibri" panose="020F0502020204030204" pitchFamily="34" charset="0"/>
              </a:rPr>
              <a:t>STUDY SKILLS ZONE</a:t>
            </a:r>
            <a:endParaRPr lang="en-US" sz="885" b="1" dirty="0">
              <a:latin typeface="Calibri" panose="020F050202020403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ext 0"/>
          <p:cNvSpPr/>
          <p:nvPr/>
        </p:nvSpPr>
        <p:spPr>
          <a:xfrm>
            <a:off x="3540282" y="1404921"/>
            <a:ext cx="4961692" cy="548292"/>
          </a:xfrm>
          <a:prstGeom prst="rect">
            <a:avLst/>
          </a:prstGeom>
          <a:noFill/>
          <a:ln/>
        </p:spPr>
        <p:txBody>
          <a:bodyPr wrap="square" lIns="0" tIns="0" rIns="0" bIns="0" rtlCol="0" anchor="ctr">
            <a:spAutoFit/>
          </a:bodyPr>
          <a:lstStyle/>
          <a:p>
            <a:pPr marL="0" indent="0">
              <a:lnSpc>
                <a:spcPts val="3800"/>
              </a:lnSpc>
              <a:buNone/>
            </a:pPr>
            <a:r>
              <a:rPr lang="en-US" sz="5400" b="1" dirty="0">
                <a:solidFill>
                  <a:srgbClr val="FFD700"/>
                </a:solidFill>
                <a:latin typeface="Calibri" panose="020F0502020204030204" pitchFamily="34" charset="0"/>
                <a:ea typeface="Noto Sans" pitchFamily="34" charset="-122"/>
                <a:cs typeface="Calibri" panose="020F0502020204030204" pitchFamily="34" charset="0"/>
              </a:rPr>
              <a:t>Spot the gaps</a:t>
            </a:r>
            <a:endParaRPr lang="en-US" sz="5400" b="1" dirty="0">
              <a:latin typeface="Calibri" panose="020F0502020204030204" pitchFamily="34" charset="0"/>
            </a:endParaRPr>
          </a:p>
        </p:txBody>
      </p:sp>
      <p:sp>
        <p:nvSpPr>
          <p:cNvPr id="5" name="Text 1"/>
          <p:cNvSpPr/>
          <p:nvPr/>
        </p:nvSpPr>
        <p:spPr>
          <a:xfrm>
            <a:off x="3998068" y="1598009"/>
            <a:ext cx="4620638" cy="375872"/>
          </a:xfrm>
          <a:prstGeom prst="rect">
            <a:avLst/>
          </a:prstGeom>
          <a:noFill/>
          <a:ln/>
        </p:spPr>
        <p:txBody>
          <a:bodyPr wrap="square" lIns="0" tIns="0" rIns="0" bIns="0" rtlCol="0" anchor="t">
            <a:spAutoFit/>
          </a:bodyPr>
          <a:lstStyle/>
          <a:p>
            <a:pPr marL="0" indent="0">
              <a:lnSpc>
                <a:spcPts val="2500"/>
              </a:lnSpc>
              <a:buNone/>
            </a:pPr>
            <a:endParaRPr lang="en-US" sz="4000" b="1" dirty="0">
              <a:latin typeface="Calibri" panose="020F0502020204030204" pitchFamily="34" charset="0"/>
            </a:endParaRPr>
          </a:p>
        </p:txBody>
      </p:sp>
      <p:sp>
        <p:nvSpPr>
          <p:cNvPr id="9" name="TextBox 8">
            <a:extLst>
              <a:ext uri="{FF2B5EF4-FFF2-40B4-BE49-F238E27FC236}">
                <a16:creationId xmlns:a16="http://schemas.microsoft.com/office/drawing/2014/main" id="{AF0EF13C-4335-90CE-421B-016DA9AB3C32}"/>
              </a:ext>
            </a:extLst>
          </p:cNvPr>
          <p:cNvSpPr txBox="1"/>
          <p:nvPr/>
        </p:nvSpPr>
        <p:spPr>
          <a:xfrm>
            <a:off x="3511685" y="1955259"/>
            <a:ext cx="4912468" cy="1077218"/>
          </a:xfrm>
          <a:prstGeom prst="rect">
            <a:avLst/>
          </a:prstGeom>
          <a:noFill/>
        </p:spPr>
        <p:txBody>
          <a:bodyPr wrap="square" rtlCol="0">
            <a:spAutoFit/>
          </a:bodyPr>
          <a:lstStyle/>
          <a:p>
            <a:r>
              <a:rPr lang="en-US" sz="2800" b="1" dirty="0">
                <a:solidFill>
                  <a:srgbClr val="FFFFFF"/>
                </a:solidFill>
                <a:latin typeface="Calibri" panose="020F0502020204030204" pitchFamily="34" charset="0"/>
                <a:ea typeface="Noto Sans" pitchFamily="34" charset="-122"/>
                <a:cs typeface="Calibri" panose="020F0502020204030204" pitchFamily="34" charset="0"/>
              </a:rPr>
              <a:t>Mocks show what's missing</a:t>
            </a:r>
            <a:r>
              <a:rPr lang="en-US" sz="2800" b="1" dirty="0">
                <a:solidFill>
                  <a:srgbClr val="FFD700"/>
                </a:solidFill>
                <a:latin typeface="Calibri" panose="020F0502020204030204" pitchFamily="34" charset="0"/>
                <a:ea typeface="Noto Sans" pitchFamily="34" charset="-122"/>
                <a:cs typeface="Calibri" panose="020F0502020204030204" pitchFamily="34" charset="0"/>
              </a:rPr>
              <a:t>... </a:t>
            </a:r>
            <a:br>
              <a:rPr lang="en-US" sz="3600" b="1" dirty="0">
                <a:solidFill>
                  <a:srgbClr val="FFD700"/>
                </a:solidFill>
                <a:latin typeface="Calibri" panose="020F0502020204030204" pitchFamily="34" charset="0"/>
                <a:ea typeface="Noto Sans" pitchFamily="34" charset="-122"/>
                <a:cs typeface="Calibri" panose="020F0502020204030204" pitchFamily="34" charset="0"/>
              </a:rPr>
            </a:br>
            <a:r>
              <a:rPr lang="en-US" sz="3600" b="1" dirty="0">
                <a:solidFill>
                  <a:srgbClr val="FFFFFF"/>
                </a:solidFill>
                <a:latin typeface="Calibri" panose="020F0502020204030204" pitchFamily="34" charset="0"/>
                <a:ea typeface="Noto Sans" pitchFamily="34" charset="-122"/>
                <a:cs typeface="Calibri" panose="020F0502020204030204" pitchFamily="34" charset="0"/>
              </a:rPr>
              <a:t>that's their real </a:t>
            </a:r>
            <a:r>
              <a:rPr lang="en-US" sz="3600" b="1" dirty="0">
                <a:solidFill>
                  <a:srgbClr val="FFD700"/>
                </a:solidFill>
                <a:latin typeface="Calibri" panose="020F0502020204030204" pitchFamily="34" charset="0"/>
                <a:ea typeface="Noto Sans" pitchFamily="34" charset="-122"/>
                <a:cs typeface="Calibri" panose="020F0502020204030204" pitchFamily="34" charset="0"/>
              </a:rPr>
              <a:t>magic</a:t>
            </a:r>
            <a:r>
              <a:rPr lang="en-US" sz="3600" b="1" dirty="0">
                <a:solidFill>
                  <a:srgbClr val="FFFFFF"/>
                </a:solidFill>
                <a:latin typeface="Calibri" panose="020F0502020204030204" pitchFamily="34" charset="0"/>
                <a:ea typeface="Noto Sans" pitchFamily="34" charset="-122"/>
                <a:cs typeface="Calibri" panose="020F0502020204030204" pitchFamily="34" charset="0"/>
              </a:rPr>
              <a:t>.</a:t>
            </a:r>
            <a:endParaRPr lang="en-US" sz="3600" b="1" dirty="0">
              <a:latin typeface="Calibri" panose="020F0502020204030204" pitchFamily="34" charset="0"/>
              <a:cs typeface="Calibri" panose="020F050202020403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ext 0"/>
          <p:cNvSpPr/>
          <p:nvPr/>
        </p:nvSpPr>
        <p:spPr>
          <a:xfrm>
            <a:off x="2321704" y="2636343"/>
            <a:ext cx="4500591" cy="527965"/>
          </a:xfrm>
          <a:prstGeom prst="rect">
            <a:avLst/>
          </a:prstGeom>
          <a:noFill/>
          <a:ln/>
        </p:spPr>
        <p:txBody>
          <a:bodyPr wrap="none" lIns="0" tIns="0" rIns="0" bIns="0" rtlCol="0" anchor="t">
            <a:spAutoFit/>
          </a:bodyPr>
          <a:lstStyle/>
          <a:p>
            <a:pPr marL="0" indent="0" algn="ctr">
              <a:lnSpc>
                <a:spcPts val="3800"/>
              </a:lnSpc>
              <a:buNone/>
            </a:pPr>
            <a:r>
              <a:rPr lang="en-US" sz="4800" b="1" dirty="0">
                <a:solidFill>
                  <a:srgbClr val="FFD700"/>
                </a:solidFill>
                <a:latin typeface="Calibri" panose="020F0502020204030204" pitchFamily="34" charset="0"/>
                <a:ea typeface="Noto Sans" pitchFamily="34" charset="-122"/>
                <a:cs typeface="Calibri" panose="020F0502020204030204" pitchFamily="34" charset="0"/>
              </a:rPr>
              <a:t>Think like a coach</a:t>
            </a:r>
            <a:endParaRPr lang="en-US" sz="4800" b="1" dirty="0">
              <a:latin typeface="Calibri" panose="020F0502020204030204" pitchFamily="34" charset="0"/>
            </a:endParaRPr>
          </a:p>
        </p:txBody>
      </p:sp>
      <p:sp>
        <p:nvSpPr>
          <p:cNvPr id="5" name="Text 1"/>
          <p:cNvSpPr/>
          <p:nvPr/>
        </p:nvSpPr>
        <p:spPr>
          <a:xfrm>
            <a:off x="686160" y="3182865"/>
            <a:ext cx="7771679" cy="1017073"/>
          </a:xfrm>
          <a:prstGeom prst="rect">
            <a:avLst/>
          </a:prstGeom>
          <a:noFill/>
          <a:ln/>
        </p:spPr>
        <p:txBody>
          <a:bodyPr wrap="none" lIns="0" tIns="0" rIns="0" bIns="0" rtlCol="0" anchor="t">
            <a:spAutoFit/>
          </a:bodyPr>
          <a:lstStyle/>
          <a:p>
            <a:pPr marL="0" indent="0" algn="ctr">
              <a:lnSpc>
                <a:spcPts val="2500"/>
              </a:lnSpc>
              <a:buNone/>
            </a:pPr>
            <a:endParaRPr lang="en-GB" sz="4000" b="1" noProof="0" dirty="0">
              <a:solidFill>
                <a:srgbClr val="FFFFFF"/>
              </a:solidFill>
              <a:latin typeface="Calibri" panose="020F0502020204030204" pitchFamily="34" charset="0"/>
              <a:ea typeface="Noto Sans" pitchFamily="34" charset="-122"/>
              <a:cs typeface="Calibri" panose="020F0502020204030204" pitchFamily="34" charset="0"/>
            </a:endParaRPr>
          </a:p>
          <a:p>
            <a:pPr marL="0" indent="0" algn="ctr">
              <a:lnSpc>
                <a:spcPts val="2500"/>
              </a:lnSpc>
              <a:buNone/>
            </a:pPr>
            <a:r>
              <a:rPr lang="en-GB" sz="4000" b="1" noProof="0" dirty="0">
                <a:solidFill>
                  <a:srgbClr val="FFFFFF"/>
                </a:solidFill>
                <a:latin typeface="Calibri" panose="020F0502020204030204" pitchFamily="34" charset="0"/>
                <a:ea typeface="Noto Sans" pitchFamily="34" charset="-122"/>
                <a:cs typeface="Calibri" panose="020F0502020204030204" pitchFamily="34" charset="0"/>
              </a:rPr>
              <a:t>Athletes </a:t>
            </a:r>
            <a:r>
              <a:rPr lang="en-GB" sz="4000" b="1" noProof="0" dirty="0">
                <a:solidFill>
                  <a:srgbClr val="FFC000"/>
                </a:solidFill>
                <a:latin typeface="Calibri" panose="020F0502020204030204" pitchFamily="34" charset="0"/>
                <a:ea typeface="Noto Sans" pitchFamily="34" charset="-122"/>
                <a:cs typeface="Calibri" panose="020F0502020204030204" pitchFamily="34" charset="0"/>
              </a:rPr>
              <a:t>analyse</a:t>
            </a:r>
            <a:r>
              <a:rPr lang="en-GB" sz="4000" b="1" noProof="0" dirty="0">
                <a:solidFill>
                  <a:srgbClr val="FFFFFF"/>
                </a:solidFill>
                <a:latin typeface="Calibri" panose="020F0502020204030204" pitchFamily="34" charset="0"/>
                <a:ea typeface="Noto Sans" pitchFamily="34" charset="-122"/>
                <a:cs typeface="Calibri" panose="020F0502020204030204" pitchFamily="34" charset="0"/>
              </a:rPr>
              <a:t>, </a:t>
            </a:r>
            <a:r>
              <a:rPr lang="en-GB" sz="4000" b="1" noProof="0" dirty="0">
                <a:solidFill>
                  <a:srgbClr val="FFC000"/>
                </a:solidFill>
                <a:latin typeface="Calibri" panose="020F0502020204030204" pitchFamily="34" charset="0"/>
                <a:ea typeface="Noto Sans" pitchFamily="34" charset="-122"/>
                <a:cs typeface="Calibri" panose="020F0502020204030204" pitchFamily="34" charset="0"/>
              </a:rPr>
              <a:t>learn</a:t>
            </a:r>
            <a:r>
              <a:rPr lang="en-GB" sz="4000" b="1" noProof="0" dirty="0">
                <a:solidFill>
                  <a:srgbClr val="FFFFFF"/>
                </a:solidFill>
                <a:latin typeface="Calibri" panose="020F0502020204030204" pitchFamily="34" charset="0"/>
                <a:ea typeface="Noto Sans" pitchFamily="34" charset="-122"/>
                <a:cs typeface="Calibri" panose="020F0502020204030204" pitchFamily="34" charset="0"/>
              </a:rPr>
              <a:t>, and </a:t>
            </a:r>
            <a:r>
              <a:rPr lang="en-GB" sz="4000" b="1" noProof="0" dirty="0">
                <a:solidFill>
                  <a:srgbClr val="FFC000"/>
                </a:solidFill>
                <a:latin typeface="Calibri" panose="020F0502020204030204" pitchFamily="34" charset="0"/>
                <a:ea typeface="Noto Sans" pitchFamily="34" charset="-122"/>
                <a:cs typeface="Calibri" panose="020F0502020204030204" pitchFamily="34" charset="0"/>
              </a:rPr>
              <a:t>improve</a:t>
            </a:r>
          </a:p>
          <a:p>
            <a:pPr marL="0" indent="0" algn="ctr">
              <a:lnSpc>
                <a:spcPts val="2500"/>
              </a:lnSpc>
              <a:buNone/>
            </a:pPr>
            <a:endParaRPr lang="en-GB" sz="4000" b="1" noProof="0" dirty="0">
              <a:latin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name="Slide 1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ext 0"/>
          <p:cNvSpPr/>
          <p:nvPr/>
        </p:nvSpPr>
        <p:spPr>
          <a:xfrm>
            <a:off x="0" y="3270208"/>
            <a:ext cx="9144000" cy="485582"/>
          </a:xfrm>
          <a:prstGeom prst="rect">
            <a:avLst/>
          </a:prstGeom>
          <a:noFill/>
          <a:ln/>
        </p:spPr>
        <p:txBody>
          <a:bodyPr wrap="square" lIns="0" tIns="0" rIns="0" bIns="0" rtlCol="0" anchor="t">
            <a:spAutoFit/>
          </a:bodyPr>
          <a:lstStyle/>
          <a:p>
            <a:pPr marL="0" indent="0" algn="ctr">
              <a:lnSpc>
                <a:spcPts val="3500"/>
              </a:lnSpc>
              <a:buNone/>
            </a:pPr>
            <a:r>
              <a:rPr lang="en-US" sz="4400" b="1" dirty="0">
                <a:solidFill>
                  <a:srgbClr val="FFD700"/>
                </a:solidFill>
                <a:latin typeface="Calibri" panose="020F0502020204030204" pitchFamily="34" charset="0"/>
                <a:ea typeface="Noto Sans" pitchFamily="34" charset="-122"/>
                <a:cs typeface="Calibri" panose="020F0502020204030204" pitchFamily="34" charset="0"/>
              </a:rPr>
              <a:t>Break the stress myth!</a:t>
            </a:r>
            <a:endParaRPr lang="en-US" sz="4400" b="1" dirty="0">
              <a:latin typeface="Calibri" panose="020F0502020204030204" pitchFamily="34" charset="0"/>
            </a:endParaRPr>
          </a:p>
        </p:txBody>
      </p:sp>
      <p:sp>
        <p:nvSpPr>
          <p:cNvPr id="5" name="Text 1"/>
          <p:cNvSpPr/>
          <p:nvPr/>
        </p:nvSpPr>
        <p:spPr>
          <a:xfrm>
            <a:off x="312410" y="3955101"/>
            <a:ext cx="8480271" cy="379784"/>
          </a:xfrm>
          <a:prstGeom prst="rect">
            <a:avLst/>
          </a:prstGeom>
          <a:noFill/>
          <a:ln/>
        </p:spPr>
        <p:txBody>
          <a:bodyPr wrap="none" lIns="0" tIns="0" rIns="0" bIns="0" rtlCol="0" anchor="t">
            <a:spAutoFit/>
          </a:bodyPr>
          <a:lstStyle/>
          <a:p>
            <a:pPr marL="0" indent="0" algn="ctr">
              <a:lnSpc>
                <a:spcPts val="2400"/>
              </a:lnSpc>
              <a:buNone/>
            </a:pPr>
            <a:r>
              <a:rPr lang="en-US" sz="4400" b="1" dirty="0">
                <a:solidFill>
                  <a:srgbClr val="FFFFFF"/>
                </a:solidFill>
                <a:latin typeface="Calibri" panose="020F0502020204030204" pitchFamily="34" charset="0"/>
                <a:ea typeface="Noto Sans" pitchFamily="34" charset="-122"/>
                <a:cs typeface="Calibri" panose="020F0502020204030204" pitchFamily="34" charset="0"/>
              </a:rPr>
              <a:t>Mocks reduce stress, not increase it.</a:t>
            </a:r>
            <a:endParaRPr lang="en-US" sz="4400" b="1" dirty="0">
              <a:latin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9144000" cy="5143500"/>
          </a:xfrm>
          <a:prstGeom prst="rect">
            <a:avLst/>
          </a:prstGeom>
        </p:spPr>
      </p:pic>
      <p:sp>
        <p:nvSpPr>
          <p:cNvPr id="3" name="Text 0"/>
          <p:cNvSpPr/>
          <p:nvPr/>
        </p:nvSpPr>
        <p:spPr>
          <a:xfrm>
            <a:off x="707417" y="500063"/>
            <a:ext cx="7729167" cy="429669"/>
          </a:xfrm>
          <a:prstGeom prst="rect">
            <a:avLst/>
          </a:prstGeom>
          <a:noFill/>
          <a:ln/>
        </p:spPr>
        <p:txBody>
          <a:bodyPr wrap="none" lIns="0" tIns="0" rIns="0" bIns="0" rtlCol="0" anchor="t">
            <a:spAutoFit/>
          </a:bodyPr>
          <a:lstStyle/>
          <a:p>
            <a:pPr marL="0" indent="0" algn="ctr">
              <a:lnSpc>
                <a:spcPts val="3200"/>
              </a:lnSpc>
              <a:buNone/>
            </a:pPr>
            <a:r>
              <a:rPr lang="en-US" sz="3600" b="1" dirty="0">
                <a:solidFill>
                  <a:srgbClr val="FFD700"/>
                </a:solidFill>
                <a:latin typeface="Calibri" panose="020F0502020204030204" pitchFamily="34" charset="0"/>
                <a:ea typeface="Noto Sans" pitchFamily="34" charset="-122"/>
                <a:cs typeface="Calibri" panose="020F0502020204030204" pitchFamily="34" charset="0"/>
              </a:rPr>
              <a:t>Three steps to make mocks work for you</a:t>
            </a:r>
            <a:endParaRPr lang="en-US" sz="3600" b="1" dirty="0">
              <a:latin typeface="Calibri" panose="020F0502020204030204" pitchFamily="34" charset="0"/>
            </a:endParaRPr>
          </a:p>
        </p:txBody>
      </p:sp>
      <p:sp>
        <p:nvSpPr>
          <p:cNvPr id="4" name="Text 1"/>
          <p:cNvSpPr/>
          <p:nvPr/>
        </p:nvSpPr>
        <p:spPr>
          <a:xfrm>
            <a:off x="1616413" y="1583038"/>
            <a:ext cx="158698" cy="476797"/>
          </a:xfrm>
          <a:prstGeom prst="rect">
            <a:avLst/>
          </a:prstGeom>
          <a:noFill/>
          <a:ln/>
        </p:spPr>
        <p:txBody>
          <a:bodyPr wrap="none" lIns="0" tIns="0" rIns="0" bIns="0" rtlCol="0" anchor="t">
            <a:spAutoFit/>
          </a:bodyPr>
          <a:lstStyle/>
          <a:p>
            <a:pPr marL="0" indent="0" algn="l">
              <a:lnSpc>
                <a:spcPts val="4100"/>
              </a:lnSpc>
              <a:buNone/>
            </a:pPr>
            <a:r>
              <a:rPr lang="en-US" sz="2436" b="1" dirty="0">
                <a:solidFill>
                  <a:srgbClr val="FFD700"/>
                </a:solidFill>
                <a:latin typeface="Calibri" panose="020F0502020204030204" pitchFamily="34" charset="0"/>
                <a:ea typeface="Noto Sans" pitchFamily="34" charset="-122"/>
                <a:cs typeface="Calibri" panose="020F0502020204030204" pitchFamily="34" charset="0"/>
              </a:rPr>
              <a:t>1</a:t>
            </a:r>
            <a:endParaRPr lang="en-US" sz="2436" b="1" dirty="0">
              <a:latin typeface="Calibri" panose="020F0502020204030204" pitchFamily="34" charset="0"/>
            </a:endParaRPr>
          </a:p>
        </p:txBody>
      </p:sp>
      <p:pic>
        <p:nvPicPr>
          <p:cNvPr id="5" name="Image 1" descr="preencoded.png"/>
          <p:cNvPicPr>
            <a:picLocks noChangeAspect="1"/>
          </p:cNvPicPr>
          <p:nvPr/>
        </p:nvPicPr>
        <p:blipFill>
          <a:blip r:embed="rId4"/>
          <a:stretch>
            <a:fillRect/>
          </a:stretch>
        </p:blipFill>
        <p:spPr>
          <a:xfrm>
            <a:off x="1628775" y="2242049"/>
            <a:ext cx="171450" cy="228600"/>
          </a:xfrm>
          <a:prstGeom prst="rect">
            <a:avLst/>
          </a:prstGeom>
        </p:spPr>
      </p:pic>
      <p:sp>
        <p:nvSpPr>
          <p:cNvPr id="6" name="Text 2"/>
          <p:cNvSpPr/>
          <p:nvPr/>
        </p:nvSpPr>
        <p:spPr>
          <a:xfrm>
            <a:off x="2357438" y="1700185"/>
            <a:ext cx="4322145" cy="306366"/>
          </a:xfrm>
          <a:prstGeom prst="rect">
            <a:avLst/>
          </a:prstGeom>
          <a:noFill/>
          <a:ln/>
        </p:spPr>
        <p:txBody>
          <a:bodyPr wrap="none" lIns="0" tIns="0" rIns="0" bIns="0" rtlCol="0" anchor="t">
            <a:spAutoFit/>
          </a:bodyPr>
          <a:lstStyle/>
          <a:p>
            <a:pPr marL="0" indent="0" algn="l">
              <a:lnSpc>
                <a:spcPts val="2200"/>
              </a:lnSpc>
              <a:buNone/>
            </a:pPr>
            <a:r>
              <a:rPr lang="en-US" sz="2800" b="1" dirty="0">
                <a:solidFill>
                  <a:srgbClr val="FFFFFF"/>
                </a:solidFill>
                <a:latin typeface="Calibri" panose="020F0502020204030204" pitchFamily="34" charset="0"/>
                <a:ea typeface="Noto Sans" pitchFamily="34" charset="-122"/>
                <a:cs typeface="Calibri" panose="020F0502020204030204" pitchFamily="34" charset="0"/>
              </a:rPr>
              <a:t>Treat them like the real thing</a:t>
            </a:r>
            <a:endParaRPr lang="en-US" sz="2800" b="1" dirty="0">
              <a:latin typeface="Calibri" panose="020F0502020204030204" pitchFamily="34" charset="0"/>
            </a:endParaRPr>
          </a:p>
        </p:txBody>
      </p:sp>
      <p:sp>
        <p:nvSpPr>
          <p:cNvPr id="7" name="Text 3"/>
          <p:cNvSpPr/>
          <p:nvPr/>
        </p:nvSpPr>
        <p:spPr>
          <a:xfrm>
            <a:off x="1616413" y="2726038"/>
            <a:ext cx="158698" cy="476797"/>
          </a:xfrm>
          <a:prstGeom prst="rect">
            <a:avLst/>
          </a:prstGeom>
          <a:noFill/>
          <a:ln/>
        </p:spPr>
        <p:txBody>
          <a:bodyPr wrap="none" lIns="0" tIns="0" rIns="0" bIns="0" rtlCol="0" anchor="t">
            <a:spAutoFit/>
          </a:bodyPr>
          <a:lstStyle/>
          <a:p>
            <a:pPr marL="0" indent="0" algn="l">
              <a:lnSpc>
                <a:spcPts val="4100"/>
              </a:lnSpc>
              <a:buNone/>
            </a:pPr>
            <a:r>
              <a:rPr lang="en-US" sz="2436" b="1" dirty="0">
                <a:solidFill>
                  <a:srgbClr val="FFD700"/>
                </a:solidFill>
                <a:latin typeface="Calibri" panose="020F0502020204030204" pitchFamily="34" charset="0"/>
                <a:ea typeface="Noto Sans" pitchFamily="34" charset="-122"/>
                <a:cs typeface="Calibri" panose="020F0502020204030204" pitchFamily="34" charset="0"/>
              </a:rPr>
              <a:t>2</a:t>
            </a:r>
            <a:endParaRPr lang="en-US" sz="2436" b="1" dirty="0">
              <a:latin typeface="Calibri" panose="020F0502020204030204" pitchFamily="34" charset="0"/>
            </a:endParaRPr>
          </a:p>
        </p:txBody>
      </p:sp>
      <p:pic>
        <p:nvPicPr>
          <p:cNvPr id="8" name="Image 2" descr="preencoded.png"/>
          <p:cNvPicPr>
            <a:picLocks noChangeAspect="1"/>
          </p:cNvPicPr>
          <p:nvPr/>
        </p:nvPicPr>
        <p:blipFill>
          <a:blip r:embed="rId4"/>
          <a:stretch>
            <a:fillRect/>
          </a:stretch>
        </p:blipFill>
        <p:spPr>
          <a:xfrm>
            <a:off x="1628775" y="3385049"/>
            <a:ext cx="171450" cy="228600"/>
          </a:xfrm>
          <a:prstGeom prst="rect">
            <a:avLst/>
          </a:prstGeom>
        </p:spPr>
      </p:pic>
      <p:sp>
        <p:nvSpPr>
          <p:cNvPr id="9" name="Text 4"/>
          <p:cNvSpPr/>
          <p:nvPr/>
        </p:nvSpPr>
        <p:spPr>
          <a:xfrm>
            <a:off x="2357438" y="2843185"/>
            <a:ext cx="5549404" cy="306366"/>
          </a:xfrm>
          <a:prstGeom prst="rect">
            <a:avLst/>
          </a:prstGeom>
          <a:noFill/>
          <a:ln/>
        </p:spPr>
        <p:txBody>
          <a:bodyPr wrap="none" lIns="0" tIns="0" rIns="0" bIns="0" rtlCol="0" anchor="t">
            <a:spAutoFit/>
          </a:bodyPr>
          <a:lstStyle/>
          <a:p>
            <a:pPr marL="0" indent="0" algn="l">
              <a:lnSpc>
                <a:spcPts val="2200"/>
              </a:lnSpc>
              <a:buNone/>
            </a:pPr>
            <a:r>
              <a:rPr lang="en-US" sz="2800" b="1" dirty="0">
                <a:solidFill>
                  <a:srgbClr val="FFFFFF"/>
                </a:solidFill>
                <a:latin typeface="Calibri" panose="020F0502020204030204" pitchFamily="34" charset="0"/>
                <a:ea typeface="Noto Sans" pitchFamily="34" charset="-122"/>
                <a:cs typeface="Calibri" panose="020F0502020204030204" pitchFamily="34" charset="0"/>
              </a:rPr>
              <a:t>Review what went wrong — and why</a:t>
            </a:r>
            <a:endParaRPr lang="en-US" sz="2800" b="1" dirty="0">
              <a:latin typeface="Calibri" panose="020F0502020204030204" pitchFamily="34" charset="0"/>
            </a:endParaRPr>
          </a:p>
        </p:txBody>
      </p:sp>
      <p:sp>
        <p:nvSpPr>
          <p:cNvPr id="10" name="Text 5"/>
          <p:cNvSpPr/>
          <p:nvPr/>
        </p:nvSpPr>
        <p:spPr>
          <a:xfrm>
            <a:off x="1616413" y="3869038"/>
            <a:ext cx="158698" cy="476797"/>
          </a:xfrm>
          <a:prstGeom prst="rect">
            <a:avLst/>
          </a:prstGeom>
          <a:noFill/>
          <a:ln/>
        </p:spPr>
        <p:txBody>
          <a:bodyPr wrap="none" lIns="0" tIns="0" rIns="0" bIns="0" rtlCol="0" anchor="t">
            <a:spAutoFit/>
          </a:bodyPr>
          <a:lstStyle/>
          <a:p>
            <a:pPr marL="0" indent="0" algn="l">
              <a:lnSpc>
                <a:spcPts val="4100"/>
              </a:lnSpc>
              <a:buNone/>
            </a:pPr>
            <a:r>
              <a:rPr lang="en-US" sz="2436" b="1" dirty="0">
                <a:solidFill>
                  <a:srgbClr val="FFD700"/>
                </a:solidFill>
                <a:latin typeface="Calibri" panose="020F0502020204030204" pitchFamily="34" charset="0"/>
                <a:ea typeface="Noto Sans" pitchFamily="34" charset="-122"/>
                <a:cs typeface="Calibri" panose="020F0502020204030204" pitchFamily="34" charset="0"/>
              </a:rPr>
              <a:t>3</a:t>
            </a:r>
            <a:endParaRPr lang="en-US" sz="2436" b="1" dirty="0">
              <a:latin typeface="Calibri" panose="020F0502020204030204" pitchFamily="34" charset="0"/>
            </a:endParaRPr>
          </a:p>
        </p:txBody>
      </p:sp>
      <p:sp>
        <p:nvSpPr>
          <p:cNvPr id="11" name="Text 6"/>
          <p:cNvSpPr/>
          <p:nvPr/>
        </p:nvSpPr>
        <p:spPr>
          <a:xfrm>
            <a:off x="2357438" y="3986185"/>
            <a:ext cx="6275436" cy="306366"/>
          </a:xfrm>
          <a:prstGeom prst="rect">
            <a:avLst/>
          </a:prstGeom>
          <a:noFill/>
          <a:ln/>
        </p:spPr>
        <p:txBody>
          <a:bodyPr wrap="none" lIns="0" tIns="0" rIns="0" bIns="0" rtlCol="0" anchor="t">
            <a:spAutoFit/>
          </a:bodyPr>
          <a:lstStyle/>
          <a:p>
            <a:pPr marL="0" indent="0" algn="l">
              <a:lnSpc>
                <a:spcPts val="2200"/>
              </a:lnSpc>
              <a:buNone/>
            </a:pPr>
            <a:r>
              <a:rPr lang="en-US" sz="2800" b="1" dirty="0">
                <a:solidFill>
                  <a:srgbClr val="FFFFFF"/>
                </a:solidFill>
                <a:latin typeface="Calibri" panose="020F0502020204030204" pitchFamily="34" charset="0"/>
                <a:ea typeface="Noto Sans" pitchFamily="34" charset="-122"/>
                <a:cs typeface="Calibri" panose="020F0502020204030204" pitchFamily="34" charset="0"/>
              </a:rPr>
              <a:t>Turn feedback into your next revision plan</a:t>
            </a:r>
            <a:endParaRPr lang="en-US" sz="2800" b="1" dirty="0">
              <a:latin typeface="Calibri" panose="020F0502020204030204" pitchFamily="34" charset="0"/>
            </a:endParaRPr>
          </a:p>
        </p:txBody>
      </p:sp>
      <p:sp>
        <p:nvSpPr>
          <p:cNvPr id="12" name="Text 7"/>
          <p:cNvSpPr/>
          <p:nvPr/>
        </p:nvSpPr>
        <p:spPr>
          <a:xfrm>
            <a:off x="7497338" y="4679156"/>
            <a:ext cx="925510" cy="174215"/>
          </a:xfrm>
          <a:prstGeom prst="rect">
            <a:avLst/>
          </a:prstGeom>
          <a:noFill/>
          <a:ln/>
        </p:spPr>
        <p:txBody>
          <a:bodyPr wrap="none" lIns="0" tIns="0" rIns="0" bIns="0" rtlCol="0" anchor="t">
            <a:spAutoFit/>
          </a:bodyPr>
          <a:lstStyle/>
          <a:p>
            <a:pPr marL="0" indent="0" algn="l">
              <a:lnSpc>
                <a:spcPts val="1500"/>
              </a:lnSpc>
              <a:buNone/>
            </a:pPr>
            <a:r>
              <a:rPr lang="en-US" sz="885" b="1" kern="0" spc="1" dirty="0">
                <a:solidFill>
                  <a:srgbClr val="FFFFFF">
                    <a:alpha val="90000"/>
                  </a:srgbClr>
                </a:solidFill>
                <a:latin typeface="Calibri" panose="020F0502020204030204" pitchFamily="34" charset="0"/>
                <a:ea typeface="Noto Sans" pitchFamily="34" charset="-122"/>
                <a:cs typeface="Calibri" panose="020F0502020204030204" pitchFamily="34" charset="0"/>
              </a:rPr>
              <a:t>STUDY SKILLS ZONE</a:t>
            </a:r>
            <a:endParaRPr lang="en-US" sz="885" b="1" dirty="0">
              <a:latin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name="Slide 1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ext 0"/>
          <p:cNvSpPr/>
          <p:nvPr/>
        </p:nvSpPr>
        <p:spPr>
          <a:xfrm>
            <a:off x="1218481" y="2216829"/>
            <a:ext cx="6921062" cy="587853"/>
          </a:xfrm>
          <a:prstGeom prst="rect">
            <a:avLst/>
          </a:prstGeom>
          <a:noFill/>
          <a:ln/>
        </p:spPr>
        <p:txBody>
          <a:bodyPr wrap="none" lIns="0" tIns="0" rIns="0" bIns="0" rtlCol="0" anchor="t">
            <a:spAutoFit/>
          </a:bodyPr>
          <a:lstStyle/>
          <a:p>
            <a:pPr marL="0" indent="0" algn="ctr">
              <a:lnSpc>
                <a:spcPts val="4000"/>
              </a:lnSpc>
              <a:buNone/>
            </a:pPr>
            <a:r>
              <a:rPr lang="en-US" sz="6000" b="1" dirty="0">
                <a:solidFill>
                  <a:srgbClr val="FFD700"/>
                </a:solidFill>
                <a:latin typeface="Calibri" panose="020F0502020204030204" pitchFamily="34" charset="0"/>
                <a:ea typeface="Noto Sans" pitchFamily="34" charset="-122"/>
                <a:cs typeface="Calibri" panose="020F0502020204030204" pitchFamily="34" charset="0"/>
              </a:rPr>
              <a:t>Don’t fear the mocks!</a:t>
            </a:r>
            <a:endParaRPr lang="en-US" sz="6000" b="1" dirty="0">
              <a:latin typeface="Calibri" panose="020F0502020204030204" pitchFamily="34" charset="0"/>
            </a:endParaRPr>
          </a:p>
        </p:txBody>
      </p:sp>
      <p:sp>
        <p:nvSpPr>
          <p:cNvPr id="6" name="Text 2"/>
          <p:cNvSpPr/>
          <p:nvPr/>
        </p:nvSpPr>
        <p:spPr>
          <a:xfrm>
            <a:off x="1019331" y="3054651"/>
            <a:ext cx="7387487" cy="981807"/>
          </a:xfrm>
          <a:prstGeom prst="rect">
            <a:avLst/>
          </a:prstGeom>
          <a:noFill/>
          <a:ln/>
        </p:spPr>
        <p:txBody>
          <a:bodyPr wrap="square" lIns="0" tIns="0" rIns="0" bIns="0" rtlCol="0" anchor="t">
            <a:spAutoFit/>
          </a:bodyPr>
          <a:lstStyle/>
          <a:p>
            <a:pPr marL="0" indent="0" algn="ctr">
              <a:lnSpc>
                <a:spcPts val="2400"/>
              </a:lnSpc>
              <a:buNone/>
            </a:pPr>
            <a:r>
              <a:rPr lang="en-US" sz="4000" b="1" dirty="0">
                <a:solidFill>
                  <a:srgbClr val="FFFFFF"/>
                </a:solidFill>
                <a:latin typeface="Calibri" panose="020F0502020204030204" pitchFamily="34" charset="0"/>
                <a:ea typeface="Noto Sans" pitchFamily="34" charset="-122"/>
                <a:cs typeface="Calibri" panose="020F0502020204030204" pitchFamily="34" charset="0"/>
              </a:rPr>
              <a:t>Use them as a stepping stone</a:t>
            </a:r>
          </a:p>
          <a:p>
            <a:pPr marL="0" indent="0" algn="ctr">
              <a:lnSpc>
                <a:spcPts val="2400"/>
              </a:lnSpc>
              <a:buNone/>
            </a:pPr>
            <a:r>
              <a:rPr lang="en-US" sz="4000" b="1" dirty="0">
                <a:solidFill>
                  <a:srgbClr val="FFFFFF"/>
                </a:solidFill>
                <a:latin typeface="Calibri" panose="020F0502020204030204" pitchFamily="34" charset="0"/>
                <a:ea typeface="Noto Sans" pitchFamily="34" charset="-122"/>
                <a:cs typeface="Calibri" panose="020F0502020204030204" pitchFamily="34" charset="0"/>
              </a:rPr>
              <a:t> </a:t>
            </a:r>
          </a:p>
          <a:p>
            <a:pPr marL="0" indent="0" algn="ctr">
              <a:lnSpc>
                <a:spcPts val="2400"/>
              </a:lnSpc>
              <a:buNone/>
            </a:pPr>
            <a:r>
              <a:rPr lang="en-US" sz="4000" b="1" dirty="0">
                <a:solidFill>
                  <a:srgbClr val="FFFFFF"/>
                </a:solidFill>
                <a:latin typeface="Calibri" panose="020F0502020204030204" pitchFamily="34" charset="0"/>
                <a:ea typeface="Noto Sans" pitchFamily="34" charset="-122"/>
                <a:cs typeface="Calibri" panose="020F0502020204030204" pitchFamily="34" charset="0"/>
              </a:rPr>
              <a:t>to higher grades.</a:t>
            </a:r>
            <a:endParaRPr lang="en-US" sz="4000" b="1" dirty="0">
              <a:latin typeface="Calibri" panose="020F0502020204030204" pitchFamily="34" charset="0"/>
            </a:endParaRPr>
          </a:p>
        </p:txBody>
      </p:sp>
      <p:sp>
        <p:nvSpPr>
          <p:cNvPr id="5" name="TextBox 4">
            <a:extLst>
              <a:ext uri="{FF2B5EF4-FFF2-40B4-BE49-F238E27FC236}">
                <a16:creationId xmlns:a16="http://schemas.microsoft.com/office/drawing/2014/main" id="{A48E12F8-A281-622C-4398-D4DB32FE97C7}"/>
              </a:ext>
            </a:extLst>
          </p:cNvPr>
          <p:cNvSpPr txBox="1"/>
          <p:nvPr/>
        </p:nvSpPr>
        <p:spPr>
          <a:xfrm>
            <a:off x="0" y="4221806"/>
            <a:ext cx="9143999" cy="307777"/>
          </a:xfrm>
          <a:prstGeom prst="rect">
            <a:avLst/>
          </a:prstGeom>
          <a:noFill/>
        </p:spPr>
        <p:txBody>
          <a:bodyPr wrap="square" rtlCol="0">
            <a:spAutoFit/>
          </a:bodyPr>
          <a:lstStyle/>
          <a:p>
            <a:pPr algn="ctr"/>
            <a:r>
              <a:rPr lang="en-GB" sz="1400" dirty="0" err="1">
                <a:solidFill>
                  <a:schemeClr val="bg2">
                    <a:lumMod val="90000"/>
                  </a:schemeClr>
                </a:solidFill>
                <a:latin typeface="+mj-lt"/>
              </a:rPr>
              <a:t>www.studyskillszone.co.uk</a:t>
            </a:r>
            <a:endParaRPr lang="en-GB" sz="1400" dirty="0">
              <a:solidFill>
                <a:schemeClr val="bg2">
                  <a:lumMod val="90000"/>
                </a:schemeClr>
              </a:solidFill>
              <a:latin typeface="+mj-l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297566D3-4687-3A6C-4ECB-AE1CED26490E}"/>
              </a:ext>
            </a:extLst>
          </p:cNvPr>
          <p:cNvSpPr/>
          <p:nvPr/>
        </p:nvSpPr>
        <p:spPr>
          <a:xfrm>
            <a:off x="0" y="0"/>
            <a:ext cx="9144000" cy="5143500"/>
          </a:xfrm>
          <a:prstGeom prst="rect">
            <a:avLst/>
          </a:prstGeom>
          <a:solidFill>
            <a:srgbClr val="000000">
              <a:alpha val="8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1" dirty="0">
              <a:latin typeface="Calibri" panose="020F0502020204030204" pitchFamily="34" charset="0"/>
            </a:endParaRPr>
          </a:p>
        </p:txBody>
      </p:sp>
      <p:sp>
        <p:nvSpPr>
          <p:cNvPr id="3" name="Text 0"/>
          <p:cNvSpPr/>
          <p:nvPr/>
        </p:nvSpPr>
        <p:spPr>
          <a:xfrm>
            <a:off x="1572047" y="715075"/>
            <a:ext cx="5913607" cy="826508"/>
          </a:xfrm>
          <a:prstGeom prst="rect">
            <a:avLst/>
          </a:prstGeom>
          <a:noFill/>
          <a:ln/>
        </p:spPr>
        <p:txBody>
          <a:bodyPr wrap="none" lIns="0" tIns="0" rIns="0" bIns="0" rtlCol="0" anchor="t">
            <a:spAutoFit/>
          </a:bodyPr>
          <a:lstStyle/>
          <a:p>
            <a:pPr marL="0" indent="0" algn="ctr">
              <a:lnSpc>
                <a:spcPts val="3200"/>
              </a:lnSpc>
              <a:buNone/>
            </a:pPr>
            <a:r>
              <a:rPr lang="en-US" sz="3200" b="1" dirty="0">
                <a:solidFill>
                  <a:srgbClr val="FFD700"/>
                </a:solidFill>
                <a:latin typeface="Calibri" panose="020F0502020204030204" pitchFamily="34" charset="0"/>
                <a:ea typeface="Noto Sans" pitchFamily="34" charset="-122"/>
                <a:cs typeface="Calibri" panose="020F0502020204030204" pitchFamily="34" charset="0"/>
              </a:rPr>
              <a:t>There’s still plenty of time </a:t>
            </a:r>
          </a:p>
          <a:p>
            <a:pPr marL="0" indent="0" algn="ctr">
              <a:lnSpc>
                <a:spcPts val="3200"/>
              </a:lnSpc>
              <a:buNone/>
            </a:pPr>
            <a:r>
              <a:rPr lang="en-US" sz="3200" b="1" dirty="0">
                <a:solidFill>
                  <a:srgbClr val="FFD700"/>
                </a:solidFill>
                <a:latin typeface="Calibri" panose="020F0502020204030204" pitchFamily="34" charset="0"/>
                <a:ea typeface="Noto Sans" pitchFamily="34" charset="-122"/>
                <a:cs typeface="Calibri" panose="020F0502020204030204" pitchFamily="34" charset="0"/>
              </a:rPr>
              <a:t>to prepare for your summer exams</a:t>
            </a:r>
            <a:endParaRPr lang="en-US" sz="3200" b="1" dirty="0">
              <a:latin typeface="Calibri" panose="020F0502020204030204" pitchFamily="34" charset="0"/>
            </a:endParaRPr>
          </a:p>
        </p:txBody>
      </p:sp>
      <p:sp>
        <p:nvSpPr>
          <p:cNvPr id="4" name="Text 1"/>
          <p:cNvSpPr/>
          <p:nvPr/>
        </p:nvSpPr>
        <p:spPr>
          <a:xfrm>
            <a:off x="2417772" y="1888625"/>
            <a:ext cx="4255910" cy="312073"/>
          </a:xfrm>
          <a:prstGeom prst="rect">
            <a:avLst/>
          </a:prstGeom>
          <a:noFill/>
          <a:ln/>
        </p:spPr>
        <p:txBody>
          <a:bodyPr wrap="none" lIns="0" tIns="0" rIns="0" bIns="0" rtlCol="0" anchor="t">
            <a:spAutoFit/>
          </a:bodyPr>
          <a:lstStyle/>
          <a:p>
            <a:pPr marL="0" indent="0" algn="ctr">
              <a:lnSpc>
                <a:spcPts val="2400"/>
              </a:lnSpc>
              <a:buNone/>
            </a:pPr>
            <a:r>
              <a:rPr lang="en-US" sz="2400" b="1" dirty="0">
                <a:solidFill>
                  <a:srgbClr val="FFFFFF"/>
                </a:solidFill>
                <a:latin typeface="Calibri" panose="020F0502020204030204" pitchFamily="34" charset="0"/>
                <a:ea typeface="Noto Sans" pitchFamily="34" charset="-122"/>
                <a:cs typeface="Calibri" panose="020F0502020204030204" pitchFamily="34" charset="0"/>
              </a:rPr>
              <a:t>But they're closer than you think.</a:t>
            </a:r>
            <a:endParaRPr lang="en-US" sz="2400" b="1" dirty="0">
              <a:latin typeface="Calibri" panose="020F0502020204030204" pitchFamily="34" charset="0"/>
            </a:endParaRPr>
          </a:p>
        </p:txBody>
      </p:sp>
      <p:sp>
        <p:nvSpPr>
          <p:cNvPr id="5" name="Text 2"/>
          <p:cNvSpPr/>
          <p:nvPr/>
        </p:nvSpPr>
        <p:spPr>
          <a:xfrm>
            <a:off x="665090" y="2327411"/>
            <a:ext cx="7813806" cy="947503"/>
          </a:xfrm>
          <a:prstGeom prst="rect">
            <a:avLst/>
          </a:prstGeom>
          <a:noFill/>
          <a:ln/>
        </p:spPr>
        <p:txBody>
          <a:bodyPr wrap="none" lIns="0" tIns="0" rIns="0" bIns="0" rtlCol="0" anchor="t">
            <a:spAutoFit/>
          </a:bodyPr>
          <a:lstStyle/>
          <a:p>
            <a:pPr marL="0" indent="0" algn="ctr">
              <a:lnSpc>
                <a:spcPts val="8100"/>
              </a:lnSpc>
              <a:buNone/>
            </a:pPr>
            <a:r>
              <a:rPr lang="en-US" sz="4974" b="1" kern="0" spc="2" dirty="0">
                <a:solidFill>
                  <a:schemeClr val="bg1"/>
                </a:solidFill>
                <a:latin typeface="Calibri" panose="020F0502020204030204" pitchFamily="34" charset="0"/>
                <a:ea typeface="Noto Sans" pitchFamily="34" charset="-122"/>
                <a:cs typeface="Calibri" panose="020F0502020204030204" pitchFamily="34" charset="0"/>
              </a:rPr>
              <a:t>6</a:t>
            </a:r>
            <a:r>
              <a:rPr lang="en-US" sz="4974" b="1" kern="0" spc="2" dirty="0">
                <a:solidFill>
                  <a:srgbClr val="FFD700"/>
                </a:solidFill>
                <a:latin typeface="Calibri" panose="020F0502020204030204" pitchFamily="34" charset="0"/>
                <a:ea typeface="Noto Sans" pitchFamily="34" charset="-122"/>
                <a:cs typeface="Calibri" panose="020F0502020204030204" pitchFamily="34" charset="0"/>
              </a:rPr>
              <a:t> months or roughly </a:t>
            </a:r>
            <a:r>
              <a:rPr lang="en-US" sz="4974" b="1" kern="0" spc="2" dirty="0">
                <a:solidFill>
                  <a:schemeClr val="bg1"/>
                </a:solidFill>
                <a:latin typeface="Calibri" panose="020F0502020204030204" pitchFamily="34" charset="0"/>
                <a:ea typeface="Noto Sans" pitchFamily="34" charset="-122"/>
                <a:cs typeface="Calibri" panose="020F0502020204030204" pitchFamily="34" charset="0"/>
              </a:rPr>
              <a:t>180</a:t>
            </a:r>
            <a:r>
              <a:rPr lang="en-US" sz="4974" b="1" kern="0" spc="2" dirty="0">
                <a:solidFill>
                  <a:srgbClr val="FFD700"/>
                </a:solidFill>
                <a:latin typeface="Calibri" panose="020F0502020204030204" pitchFamily="34" charset="0"/>
                <a:ea typeface="Noto Sans" pitchFamily="34" charset="-122"/>
                <a:cs typeface="Calibri" panose="020F0502020204030204" pitchFamily="34" charset="0"/>
              </a:rPr>
              <a:t> days</a:t>
            </a:r>
            <a:endParaRPr lang="en-US" sz="4974" b="1" dirty="0">
              <a:latin typeface="Calibri" panose="020F0502020204030204" pitchFamily="34" charset="0"/>
            </a:endParaRPr>
          </a:p>
        </p:txBody>
      </p:sp>
      <p:sp>
        <p:nvSpPr>
          <p:cNvPr id="6" name="Text 3"/>
          <p:cNvSpPr/>
          <p:nvPr/>
        </p:nvSpPr>
        <p:spPr>
          <a:xfrm>
            <a:off x="1123630" y="3949231"/>
            <a:ext cx="593881" cy="273601"/>
          </a:xfrm>
          <a:prstGeom prst="rect">
            <a:avLst/>
          </a:prstGeom>
          <a:noFill/>
          <a:ln/>
        </p:spPr>
        <p:txBody>
          <a:bodyPr wrap="none" lIns="0" tIns="0" rIns="0" bIns="0" rtlCol="0" anchor="t">
            <a:spAutoFit/>
          </a:bodyPr>
          <a:lstStyle/>
          <a:p>
            <a:pPr marL="0" indent="0" algn="l">
              <a:lnSpc>
                <a:spcPts val="2000"/>
              </a:lnSpc>
              <a:buNone/>
            </a:pPr>
            <a:r>
              <a:rPr lang="en-US" sz="2400" b="1" kern="0" spc="2" dirty="0">
                <a:solidFill>
                  <a:srgbClr val="FFD700"/>
                </a:solidFill>
                <a:latin typeface="Calibri" panose="020F0502020204030204" pitchFamily="34" charset="0"/>
                <a:ea typeface="Noto Sans" pitchFamily="34" charset="-122"/>
                <a:cs typeface="Calibri" panose="020F0502020204030204" pitchFamily="34" charset="0"/>
              </a:rPr>
              <a:t>NOV</a:t>
            </a:r>
            <a:endParaRPr lang="en-US" sz="2400" b="1" dirty="0">
              <a:latin typeface="Calibri" panose="020F0502020204030204" pitchFamily="34" charset="0"/>
            </a:endParaRPr>
          </a:p>
        </p:txBody>
      </p:sp>
      <p:sp>
        <p:nvSpPr>
          <p:cNvPr id="7" name="Text 4"/>
          <p:cNvSpPr/>
          <p:nvPr/>
        </p:nvSpPr>
        <p:spPr>
          <a:xfrm>
            <a:off x="1815146" y="3979211"/>
            <a:ext cx="371897" cy="300723"/>
          </a:xfrm>
          <a:prstGeom prst="rect">
            <a:avLst/>
          </a:prstGeom>
          <a:noFill/>
          <a:ln/>
        </p:spPr>
        <p:txBody>
          <a:bodyPr wrap="none" lIns="0" tIns="0" rIns="0" bIns="0" rtlCol="0" anchor="t">
            <a:spAutoFit/>
          </a:bodyPr>
          <a:lstStyle/>
          <a:p>
            <a:pPr marL="0" indent="0" algn="l">
              <a:lnSpc>
                <a:spcPts val="2000"/>
              </a:lnSpc>
              <a:buNone/>
            </a:pPr>
            <a:r>
              <a:rPr lang="en-US" sz="3200" b="1" dirty="0">
                <a:solidFill>
                  <a:srgbClr val="FFA500">
                    <a:alpha val="60000"/>
                  </a:srgbClr>
                </a:solidFill>
                <a:latin typeface="Calibri" panose="020F0502020204030204" pitchFamily="34" charset="0"/>
                <a:ea typeface="Noto Sans" pitchFamily="34" charset="-122"/>
                <a:cs typeface="Calibri" panose="020F0502020204030204" pitchFamily="34" charset="0"/>
              </a:rPr>
              <a:t>→</a:t>
            </a:r>
            <a:endParaRPr lang="en-US" sz="3200" b="1" dirty="0">
              <a:latin typeface="Calibri" panose="020F0502020204030204" pitchFamily="34" charset="0"/>
            </a:endParaRPr>
          </a:p>
        </p:txBody>
      </p:sp>
      <p:sp>
        <p:nvSpPr>
          <p:cNvPr id="8" name="Text 5"/>
          <p:cNvSpPr/>
          <p:nvPr/>
        </p:nvSpPr>
        <p:spPr>
          <a:xfrm>
            <a:off x="2287336" y="3970663"/>
            <a:ext cx="504112" cy="244747"/>
          </a:xfrm>
          <a:prstGeom prst="rect">
            <a:avLst/>
          </a:prstGeom>
          <a:noFill/>
          <a:ln/>
        </p:spPr>
        <p:txBody>
          <a:bodyPr wrap="none" lIns="0" tIns="0" rIns="0" bIns="0" rtlCol="0" anchor="t">
            <a:spAutoFit/>
          </a:bodyPr>
          <a:lstStyle/>
          <a:p>
            <a:pPr marL="0" indent="0" algn="l">
              <a:lnSpc>
                <a:spcPts val="1700"/>
              </a:lnSpc>
              <a:buNone/>
            </a:pPr>
            <a:r>
              <a:rPr lang="en-US" sz="2400" b="1" kern="0" spc="2" dirty="0">
                <a:solidFill>
                  <a:srgbClr val="FFFFFF">
                    <a:alpha val="50000"/>
                  </a:srgbClr>
                </a:solidFill>
                <a:latin typeface="Calibri" panose="020F0502020204030204" pitchFamily="34" charset="0"/>
                <a:ea typeface="Noto Sans" pitchFamily="34" charset="-122"/>
                <a:cs typeface="Calibri" panose="020F0502020204030204" pitchFamily="34" charset="0"/>
              </a:rPr>
              <a:t>DEC</a:t>
            </a:r>
            <a:endParaRPr lang="en-US" sz="2400" b="1" dirty="0">
              <a:latin typeface="Calibri" panose="020F0502020204030204" pitchFamily="34" charset="0"/>
            </a:endParaRPr>
          </a:p>
        </p:txBody>
      </p:sp>
      <p:sp>
        <p:nvSpPr>
          <p:cNvPr id="9" name="Text 6"/>
          <p:cNvSpPr/>
          <p:nvPr/>
        </p:nvSpPr>
        <p:spPr>
          <a:xfrm>
            <a:off x="2876578" y="3979211"/>
            <a:ext cx="325410" cy="287130"/>
          </a:xfrm>
          <a:prstGeom prst="rect">
            <a:avLst/>
          </a:prstGeom>
          <a:noFill/>
          <a:ln/>
        </p:spPr>
        <p:txBody>
          <a:bodyPr wrap="none" lIns="0" tIns="0" rIns="0" bIns="0" rtlCol="0" anchor="t">
            <a:spAutoFit/>
          </a:bodyPr>
          <a:lstStyle/>
          <a:p>
            <a:pPr marL="0" indent="0" algn="l">
              <a:lnSpc>
                <a:spcPts val="2000"/>
              </a:lnSpc>
              <a:buNone/>
            </a:pPr>
            <a:r>
              <a:rPr lang="en-US" sz="2800" b="1" dirty="0">
                <a:solidFill>
                  <a:srgbClr val="FFA500">
                    <a:alpha val="60000"/>
                  </a:srgbClr>
                </a:solidFill>
                <a:latin typeface="Calibri" panose="020F0502020204030204" pitchFamily="34" charset="0"/>
                <a:ea typeface="Noto Sans" pitchFamily="34" charset="-122"/>
                <a:cs typeface="Calibri" panose="020F0502020204030204" pitchFamily="34" charset="0"/>
              </a:rPr>
              <a:t>→</a:t>
            </a:r>
            <a:endParaRPr lang="en-US" sz="2800" b="1" dirty="0">
              <a:latin typeface="Calibri" panose="020F0502020204030204" pitchFamily="34" charset="0"/>
            </a:endParaRPr>
          </a:p>
        </p:txBody>
      </p:sp>
      <p:sp>
        <p:nvSpPr>
          <p:cNvPr id="10" name="Text 7"/>
          <p:cNvSpPr/>
          <p:nvPr/>
        </p:nvSpPr>
        <p:spPr>
          <a:xfrm>
            <a:off x="3348768" y="3970663"/>
            <a:ext cx="491288" cy="244747"/>
          </a:xfrm>
          <a:prstGeom prst="rect">
            <a:avLst/>
          </a:prstGeom>
          <a:noFill/>
          <a:ln/>
        </p:spPr>
        <p:txBody>
          <a:bodyPr wrap="none" lIns="0" tIns="0" rIns="0" bIns="0" rtlCol="0" anchor="t">
            <a:spAutoFit/>
          </a:bodyPr>
          <a:lstStyle/>
          <a:p>
            <a:pPr marL="0" indent="0" algn="l">
              <a:lnSpc>
                <a:spcPts val="1700"/>
              </a:lnSpc>
              <a:buNone/>
            </a:pPr>
            <a:r>
              <a:rPr lang="en-US" sz="2400" b="1" kern="0" spc="2" dirty="0">
                <a:solidFill>
                  <a:srgbClr val="FFFFFF">
                    <a:alpha val="50000"/>
                  </a:srgbClr>
                </a:solidFill>
                <a:latin typeface="Calibri" panose="020F0502020204030204" pitchFamily="34" charset="0"/>
                <a:ea typeface="Noto Sans" pitchFamily="34" charset="-122"/>
                <a:cs typeface="Calibri" panose="020F0502020204030204" pitchFamily="34" charset="0"/>
              </a:rPr>
              <a:t>JAN</a:t>
            </a:r>
            <a:endParaRPr lang="en-US" sz="2400" b="1" dirty="0">
              <a:latin typeface="Calibri" panose="020F0502020204030204" pitchFamily="34" charset="0"/>
            </a:endParaRPr>
          </a:p>
        </p:txBody>
      </p:sp>
      <p:sp>
        <p:nvSpPr>
          <p:cNvPr id="11" name="Text 8"/>
          <p:cNvSpPr/>
          <p:nvPr/>
        </p:nvSpPr>
        <p:spPr>
          <a:xfrm>
            <a:off x="3915715" y="3979211"/>
            <a:ext cx="325410" cy="287130"/>
          </a:xfrm>
          <a:prstGeom prst="rect">
            <a:avLst/>
          </a:prstGeom>
          <a:noFill/>
          <a:ln/>
        </p:spPr>
        <p:txBody>
          <a:bodyPr wrap="none" lIns="0" tIns="0" rIns="0" bIns="0" rtlCol="0" anchor="t">
            <a:spAutoFit/>
          </a:bodyPr>
          <a:lstStyle/>
          <a:p>
            <a:pPr marL="0" indent="0" algn="l">
              <a:lnSpc>
                <a:spcPts val="2000"/>
              </a:lnSpc>
              <a:buNone/>
            </a:pPr>
            <a:r>
              <a:rPr lang="en-US" sz="2800" b="1" dirty="0">
                <a:solidFill>
                  <a:srgbClr val="FFA500">
                    <a:alpha val="60000"/>
                  </a:srgbClr>
                </a:solidFill>
                <a:latin typeface="Calibri" panose="020F0502020204030204" pitchFamily="34" charset="0"/>
                <a:ea typeface="Noto Sans" pitchFamily="34" charset="-122"/>
                <a:cs typeface="Calibri" panose="020F0502020204030204" pitchFamily="34" charset="0"/>
              </a:rPr>
              <a:t>→</a:t>
            </a:r>
            <a:endParaRPr lang="en-US" sz="2800" b="1" dirty="0">
              <a:latin typeface="Calibri" panose="020F0502020204030204" pitchFamily="34" charset="0"/>
            </a:endParaRPr>
          </a:p>
        </p:txBody>
      </p:sp>
      <p:sp>
        <p:nvSpPr>
          <p:cNvPr id="12" name="Text 9"/>
          <p:cNvSpPr/>
          <p:nvPr/>
        </p:nvSpPr>
        <p:spPr>
          <a:xfrm>
            <a:off x="4387905" y="3970663"/>
            <a:ext cx="465640" cy="244747"/>
          </a:xfrm>
          <a:prstGeom prst="rect">
            <a:avLst/>
          </a:prstGeom>
          <a:noFill/>
          <a:ln/>
        </p:spPr>
        <p:txBody>
          <a:bodyPr wrap="none" lIns="0" tIns="0" rIns="0" bIns="0" rtlCol="0" anchor="t">
            <a:spAutoFit/>
          </a:bodyPr>
          <a:lstStyle/>
          <a:p>
            <a:pPr marL="0" indent="0" algn="l">
              <a:lnSpc>
                <a:spcPts val="1700"/>
              </a:lnSpc>
              <a:buNone/>
            </a:pPr>
            <a:r>
              <a:rPr lang="en-US" sz="2400" b="1" kern="0" spc="2" dirty="0">
                <a:solidFill>
                  <a:srgbClr val="FFFFFF">
                    <a:alpha val="50000"/>
                  </a:srgbClr>
                </a:solidFill>
                <a:latin typeface="Calibri" panose="020F0502020204030204" pitchFamily="34" charset="0"/>
                <a:ea typeface="Noto Sans" pitchFamily="34" charset="-122"/>
                <a:cs typeface="Calibri" panose="020F0502020204030204" pitchFamily="34" charset="0"/>
              </a:rPr>
              <a:t>FEB</a:t>
            </a:r>
            <a:endParaRPr lang="en-US" sz="2400" b="1" dirty="0">
              <a:latin typeface="Calibri" panose="020F0502020204030204" pitchFamily="34" charset="0"/>
            </a:endParaRPr>
          </a:p>
        </p:txBody>
      </p:sp>
      <p:sp>
        <p:nvSpPr>
          <p:cNvPr id="13" name="Text 10"/>
          <p:cNvSpPr/>
          <p:nvPr/>
        </p:nvSpPr>
        <p:spPr>
          <a:xfrm>
            <a:off x="4953010" y="3979211"/>
            <a:ext cx="325410" cy="287130"/>
          </a:xfrm>
          <a:prstGeom prst="rect">
            <a:avLst/>
          </a:prstGeom>
          <a:noFill/>
          <a:ln/>
        </p:spPr>
        <p:txBody>
          <a:bodyPr wrap="none" lIns="0" tIns="0" rIns="0" bIns="0" rtlCol="0" anchor="t">
            <a:spAutoFit/>
          </a:bodyPr>
          <a:lstStyle/>
          <a:p>
            <a:pPr marL="0" indent="0" algn="l">
              <a:lnSpc>
                <a:spcPts val="2000"/>
              </a:lnSpc>
              <a:buNone/>
            </a:pPr>
            <a:r>
              <a:rPr lang="en-US" sz="2800" b="1" dirty="0">
                <a:solidFill>
                  <a:srgbClr val="FFA500">
                    <a:alpha val="60000"/>
                  </a:srgbClr>
                </a:solidFill>
                <a:latin typeface="Calibri" panose="020F0502020204030204" pitchFamily="34" charset="0"/>
                <a:ea typeface="Noto Sans" pitchFamily="34" charset="-122"/>
                <a:cs typeface="Calibri" panose="020F0502020204030204" pitchFamily="34" charset="0"/>
              </a:rPr>
              <a:t>→</a:t>
            </a:r>
            <a:endParaRPr lang="en-US" sz="2800" b="1" dirty="0">
              <a:latin typeface="Calibri" panose="020F0502020204030204" pitchFamily="34" charset="0"/>
            </a:endParaRPr>
          </a:p>
        </p:txBody>
      </p:sp>
      <p:sp>
        <p:nvSpPr>
          <p:cNvPr id="14" name="Text 11"/>
          <p:cNvSpPr/>
          <p:nvPr/>
        </p:nvSpPr>
        <p:spPr>
          <a:xfrm>
            <a:off x="5425200" y="3970663"/>
            <a:ext cx="629147" cy="244747"/>
          </a:xfrm>
          <a:prstGeom prst="rect">
            <a:avLst/>
          </a:prstGeom>
          <a:noFill/>
          <a:ln/>
        </p:spPr>
        <p:txBody>
          <a:bodyPr wrap="none" lIns="0" tIns="0" rIns="0" bIns="0" rtlCol="0" anchor="t">
            <a:spAutoFit/>
          </a:bodyPr>
          <a:lstStyle/>
          <a:p>
            <a:pPr marL="0" indent="0" algn="l">
              <a:lnSpc>
                <a:spcPts val="1700"/>
              </a:lnSpc>
              <a:buNone/>
            </a:pPr>
            <a:r>
              <a:rPr lang="en-US" sz="2400" b="1" kern="0" spc="2" dirty="0">
                <a:solidFill>
                  <a:srgbClr val="FFFFFF">
                    <a:alpha val="50000"/>
                  </a:srgbClr>
                </a:solidFill>
                <a:latin typeface="Calibri" panose="020F0502020204030204" pitchFamily="34" charset="0"/>
                <a:ea typeface="Noto Sans" pitchFamily="34" charset="-122"/>
                <a:cs typeface="Calibri" panose="020F0502020204030204" pitchFamily="34" charset="0"/>
              </a:rPr>
              <a:t>MAR</a:t>
            </a:r>
            <a:endParaRPr lang="en-US" sz="2400" b="1" dirty="0">
              <a:latin typeface="Calibri" panose="020F0502020204030204" pitchFamily="34" charset="0"/>
            </a:endParaRPr>
          </a:p>
        </p:txBody>
      </p:sp>
      <p:sp>
        <p:nvSpPr>
          <p:cNvPr id="15" name="Text 12"/>
          <p:cNvSpPr/>
          <p:nvPr/>
        </p:nvSpPr>
        <p:spPr>
          <a:xfrm>
            <a:off x="6059733" y="3979211"/>
            <a:ext cx="325410" cy="287130"/>
          </a:xfrm>
          <a:prstGeom prst="rect">
            <a:avLst/>
          </a:prstGeom>
          <a:noFill/>
          <a:ln/>
        </p:spPr>
        <p:txBody>
          <a:bodyPr wrap="none" lIns="0" tIns="0" rIns="0" bIns="0" rtlCol="0" anchor="t">
            <a:spAutoFit/>
          </a:bodyPr>
          <a:lstStyle/>
          <a:p>
            <a:pPr marL="0" indent="0" algn="l">
              <a:lnSpc>
                <a:spcPts val="2000"/>
              </a:lnSpc>
              <a:buNone/>
            </a:pPr>
            <a:r>
              <a:rPr lang="en-US" sz="2800" b="1" dirty="0">
                <a:solidFill>
                  <a:srgbClr val="FFA500">
                    <a:alpha val="60000"/>
                  </a:srgbClr>
                </a:solidFill>
                <a:latin typeface="Calibri" panose="020F0502020204030204" pitchFamily="34" charset="0"/>
                <a:ea typeface="Noto Sans" pitchFamily="34" charset="-122"/>
                <a:cs typeface="Calibri" panose="020F0502020204030204" pitchFamily="34" charset="0"/>
              </a:rPr>
              <a:t>→</a:t>
            </a:r>
            <a:endParaRPr lang="en-US" sz="2800" b="1" dirty="0">
              <a:latin typeface="Calibri" panose="020F0502020204030204" pitchFamily="34" charset="0"/>
            </a:endParaRPr>
          </a:p>
        </p:txBody>
      </p:sp>
      <p:sp>
        <p:nvSpPr>
          <p:cNvPr id="16" name="Text 13"/>
          <p:cNvSpPr/>
          <p:nvPr/>
        </p:nvSpPr>
        <p:spPr>
          <a:xfrm>
            <a:off x="6531923" y="3970663"/>
            <a:ext cx="523348" cy="244747"/>
          </a:xfrm>
          <a:prstGeom prst="rect">
            <a:avLst/>
          </a:prstGeom>
          <a:noFill/>
          <a:ln/>
        </p:spPr>
        <p:txBody>
          <a:bodyPr wrap="none" lIns="0" tIns="0" rIns="0" bIns="0" rtlCol="0" anchor="t">
            <a:spAutoFit/>
          </a:bodyPr>
          <a:lstStyle/>
          <a:p>
            <a:pPr marL="0" indent="0" algn="l">
              <a:lnSpc>
                <a:spcPts val="1700"/>
              </a:lnSpc>
              <a:buNone/>
            </a:pPr>
            <a:r>
              <a:rPr lang="en-US" sz="2400" b="1" kern="0" spc="2" dirty="0">
                <a:solidFill>
                  <a:srgbClr val="FFFFFF">
                    <a:alpha val="50000"/>
                  </a:srgbClr>
                </a:solidFill>
                <a:latin typeface="Calibri" panose="020F0502020204030204" pitchFamily="34" charset="0"/>
                <a:ea typeface="Noto Sans" pitchFamily="34" charset="-122"/>
                <a:cs typeface="Calibri" panose="020F0502020204030204" pitchFamily="34" charset="0"/>
              </a:rPr>
              <a:t>APR</a:t>
            </a:r>
            <a:endParaRPr lang="en-US" sz="2400" b="1" dirty="0">
              <a:latin typeface="Calibri" panose="020F0502020204030204" pitchFamily="34" charset="0"/>
            </a:endParaRPr>
          </a:p>
        </p:txBody>
      </p:sp>
      <p:sp>
        <p:nvSpPr>
          <p:cNvPr id="17" name="Text 14"/>
          <p:cNvSpPr/>
          <p:nvPr/>
        </p:nvSpPr>
        <p:spPr>
          <a:xfrm>
            <a:off x="7122170" y="3979211"/>
            <a:ext cx="325410" cy="287130"/>
          </a:xfrm>
          <a:prstGeom prst="rect">
            <a:avLst/>
          </a:prstGeom>
          <a:noFill/>
          <a:ln/>
        </p:spPr>
        <p:txBody>
          <a:bodyPr wrap="none" lIns="0" tIns="0" rIns="0" bIns="0" rtlCol="0" anchor="t">
            <a:spAutoFit/>
          </a:bodyPr>
          <a:lstStyle/>
          <a:p>
            <a:pPr marL="0" indent="0" algn="l">
              <a:lnSpc>
                <a:spcPts val="2000"/>
              </a:lnSpc>
              <a:buNone/>
            </a:pPr>
            <a:r>
              <a:rPr lang="en-US" sz="2800" b="1" dirty="0">
                <a:solidFill>
                  <a:srgbClr val="FFA500">
                    <a:alpha val="60000"/>
                  </a:srgbClr>
                </a:solidFill>
                <a:latin typeface="Calibri" panose="020F0502020204030204" pitchFamily="34" charset="0"/>
                <a:ea typeface="Noto Sans" pitchFamily="34" charset="-122"/>
                <a:cs typeface="Calibri" panose="020F0502020204030204" pitchFamily="34" charset="0"/>
              </a:rPr>
              <a:t>→</a:t>
            </a:r>
            <a:endParaRPr lang="en-US" sz="2800" b="1" dirty="0">
              <a:latin typeface="Calibri" panose="020F0502020204030204" pitchFamily="34" charset="0"/>
            </a:endParaRPr>
          </a:p>
        </p:txBody>
      </p:sp>
      <p:sp>
        <p:nvSpPr>
          <p:cNvPr id="18" name="Text 15"/>
          <p:cNvSpPr/>
          <p:nvPr/>
        </p:nvSpPr>
        <p:spPr>
          <a:xfrm>
            <a:off x="7594360" y="3970663"/>
            <a:ext cx="616323" cy="244747"/>
          </a:xfrm>
          <a:prstGeom prst="rect">
            <a:avLst/>
          </a:prstGeom>
          <a:noFill/>
          <a:ln/>
        </p:spPr>
        <p:txBody>
          <a:bodyPr wrap="none" lIns="0" tIns="0" rIns="0" bIns="0" rtlCol="0" anchor="t">
            <a:spAutoFit/>
          </a:bodyPr>
          <a:lstStyle/>
          <a:p>
            <a:pPr marL="0" indent="0" algn="l">
              <a:lnSpc>
                <a:spcPts val="1700"/>
              </a:lnSpc>
              <a:buNone/>
            </a:pPr>
            <a:r>
              <a:rPr lang="en-US" sz="2400" b="1" kern="0" spc="2" dirty="0">
                <a:solidFill>
                  <a:srgbClr val="FFFF00"/>
                </a:solidFill>
                <a:latin typeface="Calibri" panose="020F0502020204030204" pitchFamily="34" charset="0"/>
                <a:ea typeface="Noto Sans" pitchFamily="34" charset="-122"/>
                <a:cs typeface="Calibri" panose="020F0502020204030204" pitchFamily="34" charset="0"/>
              </a:rPr>
              <a:t>MAY</a:t>
            </a:r>
            <a:endParaRPr lang="en-US" sz="2400" b="1" dirty="0">
              <a:solidFill>
                <a:srgbClr val="FFFF00"/>
              </a:solidFill>
              <a:latin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name="Slide 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ext 0"/>
          <p:cNvSpPr/>
          <p:nvPr/>
        </p:nvSpPr>
        <p:spPr>
          <a:xfrm>
            <a:off x="1623986" y="2071688"/>
            <a:ext cx="5896038" cy="527965"/>
          </a:xfrm>
          <a:prstGeom prst="rect">
            <a:avLst/>
          </a:prstGeom>
          <a:noFill/>
          <a:ln/>
        </p:spPr>
        <p:txBody>
          <a:bodyPr wrap="none" lIns="0" tIns="0" rIns="0" bIns="0" rtlCol="0" anchor="t">
            <a:spAutoFit/>
          </a:bodyPr>
          <a:lstStyle/>
          <a:p>
            <a:pPr marL="0" indent="0" algn="ctr">
              <a:lnSpc>
                <a:spcPts val="3800"/>
              </a:lnSpc>
              <a:buNone/>
            </a:pPr>
            <a:r>
              <a:rPr lang="en-US" sz="4800" b="1" dirty="0">
                <a:solidFill>
                  <a:srgbClr val="FFD700"/>
                </a:solidFill>
                <a:latin typeface="Calibri" panose="020F0502020204030204" pitchFamily="34" charset="0"/>
                <a:ea typeface="Noto Sans" pitchFamily="34" charset="-122"/>
                <a:cs typeface="Calibri" panose="020F0502020204030204" pitchFamily="34" charset="0"/>
              </a:rPr>
              <a:t>Why do mocks matter?</a:t>
            </a:r>
            <a:endParaRPr lang="en-US" sz="4800" b="1" dirty="0">
              <a:latin typeface="Calibri" panose="020F0502020204030204" pitchFamily="34" charset="0"/>
            </a:endParaRPr>
          </a:p>
        </p:txBody>
      </p:sp>
      <p:sp>
        <p:nvSpPr>
          <p:cNvPr id="5" name="Text 1"/>
          <p:cNvSpPr/>
          <p:nvPr/>
        </p:nvSpPr>
        <p:spPr>
          <a:xfrm>
            <a:off x="2082218" y="2919377"/>
            <a:ext cx="4979568" cy="335220"/>
          </a:xfrm>
          <a:prstGeom prst="rect">
            <a:avLst/>
          </a:prstGeom>
          <a:noFill/>
          <a:ln/>
        </p:spPr>
        <p:txBody>
          <a:bodyPr wrap="none" lIns="0" tIns="0" rIns="0" bIns="0" rtlCol="0" anchor="t">
            <a:spAutoFit/>
          </a:bodyPr>
          <a:lstStyle/>
          <a:p>
            <a:pPr marL="0" indent="0" algn="ctr">
              <a:lnSpc>
                <a:spcPts val="2500"/>
              </a:lnSpc>
              <a:buNone/>
            </a:pPr>
            <a:r>
              <a:rPr lang="en-US" sz="2800" b="1" dirty="0">
                <a:solidFill>
                  <a:srgbClr val="FFFFFF"/>
                </a:solidFill>
                <a:latin typeface="Calibri" panose="020F0502020204030204" pitchFamily="34" charset="0"/>
                <a:ea typeface="Noto Sans" pitchFamily="34" charset="-122"/>
                <a:cs typeface="Calibri" panose="020F0502020204030204" pitchFamily="34" charset="0"/>
              </a:rPr>
              <a:t>Because practice makes progress.</a:t>
            </a:r>
            <a:endParaRPr lang="en-US" sz="2800" b="1" dirty="0">
              <a:latin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19F6B99-927F-B30A-38D5-7AC79510D91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AB75831-1A83-C004-A015-1FCF65FF6CDF}"/>
              </a:ext>
            </a:extLst>
          </p:cNvPr>
          <p:cNvSpPr txBox="1"/>
          <p:nvPr/>
        </p:nvSpPr>
        <p:spPr>
          <a:xfrm>
            <a:off x="2169268" y="2373550"/>
            <a:ext cx="4922196" cy="523220"/>
          </a:xfrm>
          <a:prstGeom prst="rect">
            <a:avLst/>
          </a:prstGeom>
          <a:noFill/>
        </p:spPr>
        <p:txBody>
          <a:bodyPr wrap="square" rtlCol="0">
            <a:spAutoFit/>
          </a:bodyPr>
          <a:lstStyle/>
          <a:p>
            <a:pPr algn="ctr"/>
            <a:r>
              <a:rPr lang="en-GB" sz="2800" dirty="0"/>
              <a:t>Do you want to get better?</a:t>
            </a:r>
          </a:p>
        </p:txBody>
      </p:sp>
    </p:spTree>
    <p:extLst>
      <p:ext uri="{BB962C8B-B14F-4D97-AF65-F5344CB8AC3E}">
        <p14:creationId xmlns:p14="http://schemas.microsoft.com/office/powerpoint/2010/main" val="24767836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 0"/>
          <p:cNvSpPr/>
          <p:nvPr/>
        </p:nvSpPr>
        <p:spPr>
          <a:xfrm>
            <a:off x="2711012" y="612605"/>
            <a:ext cx="3569888" cy="429669"/>
          </a:xfrm>
          <a:prstGeom prst="rect">
            <a:avLst/>
          </a:prstGeom>
          <a:noFill/>
          <a:ln/>
        </p:spPr>
        <p:txBody>
          <a:bodyPr wrap="none" lIns="0" tIns="0" rIns="0" bIns="0" rtlCol="0" anchor="t">
            <a:spAutoFit/>
          </a:bodyPr>
          <a:lstStyle/>
          <a:p>
            <a:pPr marL="0" indent="0" algn="ctr">
              <a:lnSpc>
                <a:spcPts val="3200"/>
              </a:lnSpc>
              <a:buNone/>
            </a:pPr>
            <a:r>
              <a:rPr lang="en-US" sz="3600" b="1" dirty="0">
                <a:solidFill>
                  <a:srgbClr val="FFD700"/>
                </a:solidFill>
                <a:latin typeface="Calibri" panose="020F0502020204030204" pitchFamily="34" charset="0"/>
                <a:ea typeface="Noto Sans" pitchFamily="34" charset="-122"/>
                <a:cs typeface="Calibri" panose="020F0502020204030204" pitchFamily="34" charset="0"/>
              </a:rPr>
              <a:t>Playing the guitar?</a:t>
            </a:r>
            <a:endParaRPr lang="en-US" sz="3600" b="1" dirty="0">
              <a:latin typeface="Calibri" panose="020F0502020204030204" pitchFamily="34" charset="0"/>
            </a:endParaRPr>
          </a:p>
        </p:txBody>
      </p:sp>
      <p:sp>
        <p:nvSpPr>
          <p:cNvPr id="4" name="Text 1"/>
          <p:cNvSpPr/>
          <p:nvPr/>
        </p:nvSpPr>
        <p:spPr>
          <a:xfrm>
            <a:off x="3916213" y="1235509"/>
            <a:ext cx="1451296" cy="319959"/>
          </a:xfrm>
          <a:prstGeom prst="rect">
            <a:avLst/>
          </a:prstGeom>
          <a:noFill/>
          <a:ln/>
        </p:spPr>
        <p:txBody>
          <a:bodyPr wrap="none" lIns="0" tIns="0" rIns="0" bIns="0" rtlCol="0" anchor="t">
            <a:spAutoFit/>
          </a:bodyPr>
          <a:lstStyle/>
          <a:p>
            <a:pPr marL="0" indent="0" algn="ctr">
              <a:lnSpc>
                <a:spcPts val="2200"/>
              </a:lnSpc>
              <a:buNone/>
            </a:pPr>
            <a:r>
              <a:rPr lang="en-US" sz="3200" b="1" dirty="0">
                <a:solidFill>
                  <a:srgbClr val="FFFFFF"/>
                </a:solidFill>
                <a:latin typeface="Calibri" panose="020F0502020204030204" pitchFamily="34" charset="0"/>
                <a:ea typeface="Noto Sans" pitchFamily="34" charset="-122"/>
                <a:cs typeface="Calibri" panose="020F0502020204030204" pitchFamily="34" charset="0"/>
              </a:rPr>
              <a:t>Practise.</a:t>
            </a:r>
            <a:endParaRPr lang="en-US" sz="3200" b="1" dirty="0">
              <a:latin typeface="Calibri" panose="020F0502020204030204" pitchFamily="34" charset="0"/>
            </a:endParaRPr>
          </a:p>
        </p:txBody>
      </p:sp>
      <p:sp>
        <p:nvSpPr>
          <p:cNvPr id="14" name="Text 0">
            <a:extLst>
              <a:ext uri="{FF2B5EF4-FFF2-40B4-BE49-F238E27FC236}">
                <a16:creationId xmlns:a16="http://schemas.microsoft.com/office/drawing/2014/main" id="{D6573230-E3F5-5806-7C66-87154156F429}"/>
              </a:ext>
            </a:extLst>
          </p:cNvPr>
          <p:cNvSpPr/>
          <p:nvPr/>
        </p:nvSpPr>
        <p:spPr>
          <a:xfrm>
            <a:off x="3549300" y="2022778"/>
            <a:ext cx="2185149" cy="429669"/>
          </a:xfrm>
          <a:prstGeom prst="rect">
            <a:avLst/>
          </a:prstGeom>
          <a:noFill/>
          <a:ln/>
        </p:spPr>
        <p:txBody>
          <a:bodyPr wrap="none" lIns="0" tIns="0" rIns="0" bIns="0" rtlCol="0" anchor="t">
            <a:spAutoFit/>
          </a:bodyPr>
          <a:lstStyle/>
          <a:p>
            <a:pPr marL="0" indent="0" algn="ctr">
              <a:lnSpc>
                <a:spcPts val="3200"/>
              </a:lnSpc>
              <a:buNone/>
            </a:pPr>
            <a:r>
              <a:rPr lang="en-US" sz="3600" b="1" dirty="0">
                <a:solidFill>
                  <a:srgbClr val="FFD700"/>
                </a:solidFill>
                <a:latin typeface="Calibri" panose="020F0502020204030204" pitchFamily="34" charset="0"/>
                <a:ea typeface="Noto Sans" pitchFamily="34" charset="-122"/>
                <a:cs typeface="Calibri" panose="020F0502020204030204" pitchFamily="34" charset="0"/>
              </a:rPr>
              <a:t>Basketball?</a:t>
            </a:r>
            <a:endParaRPr lang="en-US" sz="3600" b="1" dirty="0">
              <a:latin typeface="Calibri" panose="020F0502020204030204" pitchFamily="34" charset="0"/>
            </a:endParaRPr>
          </a:p>
        </p:txBody>
      </p:sp>
      <p:sp>
        <p:nvSpPr>
          <p:cNvPr id="15" name="Text 1">
            <a:extLst>
              <a:ext uri="{FF2B5EF4-FFF2-40B4-BE49-F238E27FC236}">
                <a16:creationId xmlns:a16="http://schemas.microsoft.com/office/drawing/2014/main" id="{A46970A7-8D9D-FCD3-F3F0-F9242AC5F198}"/>
              </a:ext>
            </a:extLst>
          </p:cNvPr>
          <p:cNvSpPr/>
          <p:nvPr/>
        </p:nvSpPr>
        <p:spPr>
          <a:xfrm>
            <a:off x="3916213" y="2645682"/>
            <a:ext cx="1451296" cy="319959"/>
          </a:xfrm>
          <a:prstGeom prst="rect">
            <a:avLst/>
          </a:prstGeom>
          <a:noFill/>
          <a:ln/>
        </p:spPr>
        <p:txBody>
          <a:bodyPr wrap="none" lIns="0" tIns="0" rIns="0" bIns="0" rtlCol="0" anchor="t">
            <a:spAutoFit/>
          </a:bodyPr>
          <a:lstStyle/>
          <a:p>
            <a:pPr marL="0" indent="0" algn="ctr">
              <a:lnSpc>
                <a:spcPts val="2200"/>
              </a:lnSpc>
              <a:buNone/>
            </a:pPr>
            <a:r>
              <a:rPr lang="en-US" sz="3200" b="1" dirty="0">
                <a:solidFill>
                  <a:srgbClr val="FFFFFF"/>
                </a:solidFill>
                <a:latin typeface="Calibri" panose="020F0502020204030204" pitchFamily="34" charset="0"/>
                <a:ea typeface="Noto Sans" pitchFamily="34" charset="-122"/>
                <a:cs typeface="Calibri" panose="020F0502020204030204" pitchFamily="34" charset="0"/>
              </a:rPr>
              <a:t>Practise.</a:t>
            </a:r>
            <a:endParaRPr lang="en-US" sz="3200" b="1" dirty="0">
              <a:latin typeface="Calibri" panose="020F0502020204030204" pitchFamily="34" charset="0"/>
            </a:endParaRPr>
          </a:p>
        </p:txBody>
      </p:sp>
      <p:sp>
        <p:nvSpPr>
          <p:cNvPr id="16" name="Text 0">
            <a:extLst>
              <a:ext uri="{FF2B5EF4-FFF2-40B4-BE49-F238E27FC236}">
                <a16:creationId xmlns:a16="http://schemas.microsoft.com/office/drawing/2014/main" id="{08866126-AFAC-4D69-3CA0-2274152300C2}"/>
              </a:ext>
            </a:extLst>
          </p:cNvPr>
          <p:cNvSpPr/>
          <p:nvPr/>
        </p:nvSpPr>
        <p:spPr>
          <a:xfrm>
            <a:off x="755708" y="3340103"/>
            <a:ext cx="7772321" cy="429669"/>
          </a:xfrm>
          <a:prstGeom prst="rect">
            <a:avLst/>
          </a:prstGeom>
          <a:noFill/>
          <a:ln/>
        </p:spPr>
        <p:txBody>
          <a:bodyPr wrap="none" lIns="0" tIns="0" rIns="0" bIns="0" rtlCol="0" anchor="t">
            <a:spAutoFit/>
          </a:bodyPr>
          <a:lstStyle/>
          <a:p>
            <a:pPr marL="0" indent="0" algn="ctr">
              <a:lnSpc>
                <a:spcPts val="3200"/>
              </a:lnSpc>
              <a:buNone/>
            </a:pPr>
            <a:r>
              <a:rPr lang="en-US" sz="3600" b="1" dirty="0">
                <a:solidFill>
                  <a:srgbClr val="FFD700"/>
                </a:solidFill>
                <a:latin typeface="Calibri" panose="020F0502020204030204" pitchFamily="34" charset="0"/>
                <a:ea typeface="Noto Sans" pitchFamily="34" charset="-122"/>
                <a:cs typeface="Calibri" panose="020F0502020204030204" pitchFamily="34" charset="0"/>
              </a:rPr>
              <a:t>Worried you’re not very good at exams?</a:t>
            </a:r>
            <a:endParaRPr lang="en-US" sz="3600" b="1" dirty="0">
              <a:latin typeface="Calibri" panose="020F0502020204030204" pitchFamily="34" charset="0"/>
            </a:endParaRPr>
          </a:p>
        </p:txBody>
      </p:sp>
      <p:sp>
        <p:nvSpPr>
          <p:cNvPr id="17" name="Text 1">
            <a:extLst>
              <a:ext uri="{FF2B5EF4-FFF2-40B4-BE49-F238E27FC236}">
                <a16:creationId xmlns:a16="http://schemas.microsoft.com/office/drawing/2014/main" id="{722F9585-8317-88C7-A47D-CDC39ED8F36B}"/>
              </a:ext>
            </a:extLst>
          </p:cNvPr>
          <p:cNvSpPr/>
          <p:nvPr/>
        </p:nvSpPr>
        <p:spPr>
          <a:xfrm>
            <a:off x="3916213" y="3963007"/>
            <a:ext cx="1451296" cy="319959"/>
          </a:xfrm>
          <a:prstGeom prst="rect">
            <a:avLst/>
          </a:prstGeom>
          <a:noFill/>
          <a:ln/>
        </p:spPr>
        <p:txBody>
          <a:bodyPr wrap="none" lIns="0" tIns="0" rIns="0" bIns="0" rtlCol="0" anchor="t">
            <a:spAutoFit/>
          </a:bodyPr>
          <a:lstStyle/>
          <a:p>
            <a:pPr marL="0" indent="0" algn="ctr">
              <a:lnSpc>
                <a:spcPts val="2200"/>
              </a:lnSpc>
              <a:buNone/>
            </a:pPr>
            <a:r>
              <a:rPr lang="en-US" sz="3200" b="1" dirty="0">
                <a:solidFill>
                  <a:srgbClr val="FFFFFF"/>
                </a:solidFill>
                <a:latin typeface="Calibri" panose="020F0502020204030204" pitchFamily="34" charset="0"/>
                <a:ea typeface="Noto Sans" pitchFamily="34" charset="-122"/>
                <a:cs typeface="Calibri" panose="020F0502020204030204" pitchFamily="34" charset="0"/>
              </a:rPr>
              <a:t>Practise.</a:t>
            </a:r>
            <a:endParaRPr lang="en-US" sz="3200" b="1" dirty="0">
              <a:latin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4" grpId="0" animBg="1"/>
      <p:bldP spid="15" grpId="0" animBg="1"/>
      <p:bldP spid="16" grpId="0" animBg="1"/>
      <p:bldP spid="1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47A0A076-620D-202C-17D1-CF7F1EFF51F6}"/>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B4ACAA1B-BD1D-85CF-7F76-D9810C808CAA}"/>
              </a:ext>
            </a:extLst>
          </p:cNvPr>
          <p:cNvSpPr/>
          <p:nvPr/>
        </p:nvSpPr>
        <p:spPr>
          <a:xfrm>
            <a:off x="327500" y="1628023"/>
            <a:ext cx="8543429" cy="456728"/>
          </a:xfrm>
          <a:prstGeom prst="rect">
            <a:avLst/>
          </a:prstGeom>
          <a:noFill/>
          <a:ln/>
        </p:spPr>
        <p:txBody>
          <a:bodyPr wrap="none" lIns="0" tIns="0" rIns="0" bIns="0" rtlCol="0" anchor="t">
            <a:spAutoFit/>
          </a:bodyPr>
          <a:lstStyle/>
          <a:p>
            <a:pPr marL="0" indent="0" algn="ctr">
              <a:lnSpc>
                <a:spcPts val="3200"/>
              </a:lnSpc>
              <a:buNone/>
            </a:pPr>
            <a:r>
              <a:rPr lang="en-US" sz="4400" b="1" dirty="0">
                <a:solidFill>
                  <a:srgbClr val="FFFF00"/>
                </a:solidFill>
                <a:latin typeface="Calibri" panose="020F0502020204030204" pitchFamily="34" charset="0"/>
                <a:ea typeface="Noto Sans" pitchFamily="34" charset="-122"/>
                <a:cs typeface="Calibri" panose="020F0502020204030204" pitchFamily="34" charset="0"/>
              </a:rPr>
              <a:t>Taking </a:t>
            </a:r>
            <a:r>
              <a:rPr lang="en-US" sz="4400" b="1" dirty="0">
                <a:solidFill>
                  <a:schemeClr val="bg1"/>
                </a:solidFill>
                <a:latin typeface="Calibri" panose="020F0502020204030204" pitchFamily="34" charset="0"/>
                <a:ea typeface="Noto Sans" pitchFamily="34" charset="-122"/>
                <a:cs typeface="Calibri" panose="020F0502020204030204" pitchFamily="34" charset="0"/>
              </a:rPr>
              <a:t>practice exams </a:t>
            </a:r>
            <a:r>
              <a:rPr lang="en-US" sz="4400" b="1" dirty="0">
                <a:solidFill>
                  <a:srgbClr val="FFFF00"/>
                </a:solidFill>
                <a:latin typeface="Calibri" panose="020F0502020204030204" pitchFamily="34" charset="0"/>
                <a:ea typeface="Noto Sans" pitchFamily="34" charset="-122"/>
                <a:cs typeface="Calibri" panose="020F0502020204030204" pitchFamily="34" charset="0"/>
              </a:rPr>
              <a:t>helps you to...</a:t>
            </a:r>
            <a:endParaRPr lang="en-US" sz="4400" b="1" dirty="0">
              <a:solidFill>
                <a:srgbClr val="FFFF00"/>
              </a:solidFill>
              <a:latin typeface="Calibri" panose="020F0502020204030204" pitchFamily="34" charset="0"/>
            </a:endParaRPr>
          </a:p>
        </p:txBody>
      </p:sp>
      <p:pic>
        <p:nvPicPr>
          <p:cNvPr id="5" name="Image 1" descr="preencoded.png">
            <a:extLst>
              <a:ext uri="{FF2B5EF4-FFF2-40B4-BE49-F238E27FC236}">
                <a16:creationId xmlns:a16="http://schemas.microsoft.com/office/drawing/2014/main" id="{414F1D64-A63E-E092-EF2B-84E021B56216}"/>
              </a:ext>
            </a:extLst>
          </p:cNvPr>
          <p:cNvPicPr>
            <a:picLocks noChangeAspect="1"/>
          </p:cNvPicPr>
          <p:nvPr/>
        </p:nvPicPr>
        <p:blipFill>
          <a:blip r:embed="rId4"/>
          <a:stretch>
            <a:fillRect/>
          </a:stretch>
        </p:blipFill>
        <p:spPr>
          <a:xfrm>
            <a:off x="1080992" y="2444616"/>
            <a:ext cx="514350" cy="514350"/>
          </a:xfrm>
          <a:prstGeom prst="rect">
            <a:avLst/>
          </a:prstGeom>
        </p:spPr>
      </p:pic>
      <p:sp>
        <p:nvSpPr>
          <p:cNvPr id="6" name="Text 2">
            <a:extLst>
              <a:ext uri="{FF2B5EF4-FFF2-40B4-BE49-F238E27FC236}">
                <a16:creationId xmlns:a16="http://schemas.microsoft.com/office/drawing/2014/main" id="{F85532F5-7165-F79F-385A-60AB76500995}"/>
              </a:ext>
            </a:extLst>
          </p:cNvPr>
          <p:cNvSpPr/>
          <p:nvPr/>
        </p:nvSpPr>
        <p:spPr>
          <a:xfrm>
            <a:off x="442666" y="3194710"/>
            <a:ext cx="1791003" cy="528350"/>
          </a:xfrm>
          <a:prstGeom prst="rect">
            <a:avLst/>
          </a:prstGeom>
          <a:noFill/>
          <a:ln/>
        </p:spPr>
        <p:txBody>
          <a:bodyPr wrap="none" lIns="0" tIns="0" rIns="0" bIns="0" rtlCol="0" anchor="t">
            <a:spAutoFit/>
          </a:bodyPr>
          <a:lstStyle/>
          <a:p>
            <a:pPr marL="0" indent="0" algn="ctr" fontAlgn="ctr">
              <a:lnSpc>
                <a:spcPts val="1600"/>
              </a:lnSpc>
              <a:spcBef>
                <a:spcPts val="600"/>
              </a:spcBef>
              <a:buNone/>
            </a:pPr>
            <a:r>
              <a:rPr lang="en-US" sz="2400" b="1" dirty="0">
                <a:solidFill>
                  <a:srgbClr val="FFFFFF"/>
                </a:solidFill>
                <a:latin typeface="Calibri" panose="020F0502020204030204" pitchFamily="34" charset="0"/>
                <a:ea typeface="Noto Sans" pitchFamily="34" charset="-122"/>
                <a:cs typeface="Calibri" panose="020F0502020204030204" pitchFamily="34" charset="0"/>
              </a:rPr>
              <a:t>Improve time </a:t>
            </a:r>
          </a:p>
          <a:p>
            <a:pPr marL="0" indent="0" algn="ctr" fontAlgn="ctr">
              <a:lnSpc>
                <a:spcPts val="1600"/>
              </a:lnSpc>
              <a:spcBef>
                <a:spcPts val="600"/>
              </a:spcBef>
              <a:buNone/>
            </a:pPr>
            <a:r>
              <a:rPr lang="en-US" sz="2400" b="1" dirty="0">
                <a:solidFill>
                  <a:srgbClr val="FFFFFF"/>
                </a:solidFill>
                <a:latin typeface="Calibri" panose="020F0502020204030204" pitchFamily="34" charset="0"/>
                <a:ea typeface="Noto Sans" pitchFamily="34" charset="-122"/>
                <a:cs typeface="Calibri" panose="020F0502020204030204" pitchFamily="34" charset="0"/>
              </a:rPr>
              <a:t>management</a:t>
            </a:r>
            <a:endParaRPr lang="en-US" sz="2400" b="1" dirty="0">
              <a:latin typeface="Calibri" panose="020F0502020204030204" pitchFamily="34" charset="0"/>
            </a:endParaRPr>
          </a:p>
        </p:txBody>
      </p:sp>
      <p:pic>
        <p:nvPicPr>
          <p:cNvPr id="7" name="Image 2" descr="preencoded.png">
            <a:extLst>
              <a:ext uri="{FF2B5EF4-FFF2-40B4-BE49-F238E27FC236}">
                <a16:creationId xmlns:a16="http://schemas.microsoft.com/office/drawing/2014/main" id="{94A24C80-21D8-191D-B5D0-BB3BF3958E27}"/>
              </a:ext>
            </a:extLst>
          </p:cNvPr>
          <p:cNvPicPr>
            <a:picLocks noChangeAspect="1"/>
          </p:cNvPicPr>
          <p:nvPr/>
        </p:nvPicPr>
        <p:blipFill>
          <a:blip r:embed="rId5"/>
          <a:stretch>
            <a:fillRect/>
          </a:stretch>
        </p:blipFill>
        <p:spPr>
          <a:xfrm>
            <a:off x="3251871" y="2444616"/>
            <a:ext cx="514350" cy="514350"/>
          </a:xfrm>
          <a:prstGeom prst="rect">
            <a:avLst/>
          </a:prstGeom>
        </p:spPr>
      </p:pic>
      <p:sp>
        <p:nvSpPr>
          <p:cNvPr id="8" name="Text 3">
            <a:extLst>
              <a:ext uri="{FF2B5EF4-FFF2-40B4-BE49-F238E27FC236}">
                <a16:creationId xmlns:a16="http://schemas.microsoft.com/office/drawing/2014/main" id="{E03085C8-3544-9F40-6A51-779D91DDCD00}"/>
              </a:ext>
            </a:extLst>
          </p:cNvPr>
          <p:cNvSpPr/>
          <p:nvPr/>
        </p:nvSpPr>
        <p:spPr>
          <a:xfrm>
            <a:off x="2521041" y="3241486"/>
            <a:ext cx="1926587" cy="656590"/>
          </a:xfrm>
          <a:prstGeom prst="rect">
            <a:avLst/>
          </a:prstGeom>
          <a:noFill/>
          <a:ln/>
        </p:spPr>
        <p:txBody>
          <a:bodyPr wrap="square" lIns="0" tIns="0" rIns="0" bIns="0" rtlCol="0" anchor="t">
            <a:spAutoFit/>
          </a:bodyPr>
          <a:lstStyle/>
          <a:p>
            <a:pPr marL="0" indent="0" algn="ctr" fontAlgn="ctr">
              <a:lnSpc>
                <a:spcPts val="1600"/>
              </a:lnSpc>
              <a:spcBef>
                <a:spcPts val="600"/>
              </a:spcBef>
              <a:buNone/>
            </a:pPr>
            <a:r>
              <a:rPr lang="en-US" sz="2400" b="1" dirty="0">
                <a:solidFill>
                  <a:srgbClr val="FFFFFF"/>
                </a:solidFill>
                <a:latin typeface="Calibri" panose="020F0502020204030204" pitchFamily="34" charset="0"/>
                <a:ea typeface="Noto Sans" pitchFamily="34" charset="-122"/>
                <a:cs typeface="Calibri" panose="020F0502020204030204" pitchFamily="34" charset="0"/>
              </a:rPr>
              <a:t>Understand command words</a:t>
            </a:r>
            <a:endParaRPr lang="en-US" sz="2400" b="1" dirty="0">
              <a:latin typeface="Calibri" panose="020F0502020204030204" pitchFamily="34" charset="0"/>
            </a:endParaRPr>
          </a:p>
        </p:txBody>
      </p:sp>
      <p:pic>
        <p:nvPicPr>
          <p:cNvPr id="9" name="Image 3" descr="preencoded.png">
            <a:extLst>
              <a:ext uri="{FF2B5EF4-FFF2-40B4-BE49-F238E27FC236}">
                <a16:creationId xmlns:a16="http://schemas.microsoft.com/office/drawing/2014/main" id="{98C81360-5222-F364-EA70-77869F48ED5A}"/>
              </a:ext>
            </a:extLst>
          </p:cNvPr>
          <p:cNvPicPr>
            <a:picLocks noChangeAspect="1"/>
          </p:cNvPicPr>
          <p:nvPr/>
        </p:nvPicPr>
        <p:blipFill>
          <a:blip r:embed="rId6"/>
          <a:stretch>
            <a:fillRect/>
          </a:stretch>
        </p:blipFill>
        <p:spPr>
          <a:xfrm>
            <a:off x="5452729" y="2444616"/>
            <a:ext cx="514350" cy="514350"/>
          </a:xfrm>
          <a:prstGeom prst="rect">
            <a:avLst/>
          </a:prstGeom>
        </p:spPr>
      </p:pic>
      <p:sp>
        <p:nvSpPr>
          <p:cNvPr id="10" name="Text 4">
            <a:extLst>
              <a:ext uri="{FF2B5EF4-FFF2-40B4-BE49-F238E27FC236}">
                <a16:creationId xmlns:a16="http://schemas.microsoft.com/office/drawing/2014/main" id="{A29BFD23-B4F8-DAB9-A716-6EE4ADBFB7B9}"/>
              </a:ext>
            </a:extLst>
          </p:cNvPr>
          <p:cNvSpPr/>
          <p:nvPr/>
        </p:nvSpPr>
        <p:spPr>
          <a:xfrm>
            <a:off x="4912541" y="3241486"/>
            <a:ext cx="1607344" cy="861774"/>
          </a:xfrm>
          <a:prstGeom prst="rect">
            <a:avLst/>
          </a:prstGeom>
          <a:noFill/>
          <a:ln/>
        </p:spPr>
        <p:txBody>
          <a:bodyPr wrap="square" lIns="0" tIns="0" rIns="0" bIns="0" rtlCol="0" anchor="t">
            <a:spAutoFit/>
          </a:bodyPr>
          <a:lstStyle/>
          <a:p>
            <a:pPr marL="0" indent="0" algn="ctr" fontAlgn="ctr">
              <a:lnSpc>
                <a:spcPts val="1600"/>
              </a:lnSpc>
              <a:spcBef>
                <a:spcPts val="600"/>
              </a:spcBef>
              <a:buNone/>
            </a:pPr>
            <a:r>
              <a:rPr lang="en-US" sz="2400" b="1" dirty="0">
                <a:solidFill>
                  <a:srgbClr val="FFFFFF"/>
                </a:solidFill>
                <a:latin typeface="Calibri" panose="020F0502020204030204" pitchFamily="34" charset="0"/>
                <a:ea typeface="Noto Sans" pitchFamily="34" charset="-122"/>
                <a:cs typeface="Calibri" panose="020F0502020204030204" pitchFamily="34" charset="0"/>
              </a:rPr>
              <a:t> Reduce stress through familiarity</a:t>
            </a:r>
            <a:endParaRPr lang="en-US" sz="2400" b="1" dirty="0">
              <a:latin typeface="Calibri" panose="020F0502020204030204" pitchFamily="34" charset="0"/>
            </a:endParaRPr>
          </a:p>
        </p:txBody>
      </p:sp>
      <p:pic>
        <p:nvPicPr>
          <p:cNvPr id="11" name="Image 4" descr="preencoded.png">
            <a:extLst>
              <a:ext uri="{FF2B5EF4-FFF2-40B4-BE49-F238E27FC236}">
                <a16:creationId xmlns:a16="http://schemas.microsoft.com/office/drawing/2014/main" id="{B2FB8A17-A7C1-8F0A-B4BC-C0BACCF09777}"/>
              </a:ext>
            </a:extLst>
          </p:cNvPr>
          <p:cNvPicPr>
            <a:picLocks noChangeAspect="1"/>
          </p:cNvPicPr>
          <p:nvPr/>
        </p:nvPicPr>
        <p:blipFill>
          <a:blip r:embed="rId7"/>
          <a:stretch>
            <a:fillRect/>
          </a:stretch>
        </p:blipFill>
        <p:spPr>
          <a:xfrm>
            <a:off x="7580805" y="2444616"/>
            <a:ext cx="450056" cy="514350"/>
          </a:xfrm>
          <a:prstGeom prst="rect">
            <a:avLst/>
          </a:prstGeom>
        </p:spPr>
      </p:pic>
      <p:sp>
        <p:nvSpPr>
          <p:cNvPr id="12" name="Text 5">
            <a:extLst>
              <a:ext uri="{FF2B5EF4-FFF2-40B4-BE49-F238E27FC236}">
                <a16:creationId xmlns:a16="http://schemas.microsoft.com/office/drawing/2014/main" id="{02736864-4CC3-62E9-CCA7-F5829900B537}"/>
              </a:ext>
            </a:extLst>
          </p:cNvPr>
          <p:cNvSpPr/>
          <p:nvPr/>
        </p:nvSpPr>
        <p:spPr>
          <a:xfrm>
            <a:off x="7275130" y="3241486"/>
            <a:ext cx="1061381" cy="810478"/>
          </a:xfrm>
          <a:prstGeom prst="rect">
            <a:avLst/>
          </a:prstGeom>
          <a:noFill/>
          <a:ln/>
        </p:spPr>
        <p:txBody>
          <a:bodyPr wrap="none" lIns="0" tIns="0" rIns="0" bIns="0" rtlCol="0" anchor="t">
            <a:spAutoFit/>
          </a:bodyPr>
          <a:lstStyle/>
          <a:p>
            <a:pPr marL="0" indent="0" algn="ctr" fontAlgn="ctr">
              <a:lnSpc>
                <a:spcPts val="1600"/>
              </a:lnSpc>
              <a:spcBef>
                <a:spcPts val="600"/>
              </a:spcBef>
              <a:buNone/>
            </a:pPr>
            <a:r>
              <a:rPr lang="en-US" sz="2400" b="1" dirty="0">
                <a:solidFill>
                  <a:srgbClr val="FFFFFF"/>
                </a:solidFill>
                <a:latin typeface="Calibri" panose="020F0502020204030204" pitchFamily="34" charset="0"/>
                <a:ea typeface="Noto Sans" pitchFamily="34" charset="-122"/>
                <a:cs typeface="Calibri" panose="020F0502020204030204" pitchFamily="34" charset="0"/>
              </a:rPr>
              <a:t>Identify </a:t>
            </a:r>
          </a:p>
          <a:p>
            <a:pPr marL="0" indent="0" algn="ctr" fontAlgn="ctr">
              <a:lnSpc>
                <a:spcPts val="1600"/>
              </a:lnSpc>
              <a:spcBef>
                <a:spcPts val="600"/>
              </a:spcBef>
              <a:buNone/>
            </a:pPr>
            <a:r>
              <a:rPr lang="en-US" sz="2400" b="1" dirty="0">
                <a:solidFill>
                  <a:srgbClr val="FFFFFF"/>
                </a:solidFill>
                <a:latin typeface="Calibri" panose="020F0502020204030204" pitchFamily="34" charset="0"/>
                <a:ea typeface="Noto Sans" pitchFamily="34" charset="-122"/>
                <a:cs typeface="Calibri" panose="020F0502020204030204" pitchFamily="34" charset="0"/>
              </a:rPr>
              <a:t>weak </a:t>
            </a:r>
          </a:p>
          <a:p>
            <a:pPr marL="0" indent="0" algn="ctr" fontAlgn="ctr">
              <a:lnSpc>
                <a:spcPts val="1600"/>
              </a:lnSpc>
              <a:spcBef>
                <a:spcPts val="600"/>
              </a:spcBef>
              <a:buNone/>
            </a:pPr>
            <a:r>
              <a:rPr lang="en-US" sz="2400" b="1" dirty="0">
                <a:solidFill>
                  <a:srgbClr val="FFFFFF"/>
                </a:solidFill>
                <a:latin typeface="Calibri" panose="020F0502020204030204" pitchFamily="34" charset="0"/>
                <a:ea typeface="Noto Sans" pitchFamily="34" charset="-122"/>
                <a:cs typeface="Calibri" panose="020F0502020204030204" pitchFamily="34" charset="0"/>
              </a:rPr>
              <a:t>topics</a:t>
            </a:r>
            <a:endParaRPr lang="en-US" sz="2400" b="1" dirty="0">
              <a:latin typeface="Calibri" panose="020F0502020204030204" pitchFamily="34" charset="0"/>
            </a:endParaRPr>
          </a:p>
        </p:txBody>
      </p:sp>
    </p:spTree>
    <p:extLst>
      <p:ext uri="{BB962C8B-B14F-4D97-AF65-F5344CB8AC3E}">
        <p14:creationId xmlns:p14="http://schemas.microsoft.com/office/powerpoint/2010/main" val="2362908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0" grpId="0" animBg="1"/>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name="Slide 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Shape 0"/>
          <p:cNvSpPr/>
          <p:nvPr/>
        </p:nvSpPr>
        <p:spPr>
          <a:xfrm>
            <a:off x="1027731" y="1542402"/>
            <a:ext cx="7797376" cy="2766951"/>
          </a:xfrm>
          <a:prstGeom prst="rect">
            <a:avLst/>
          </a:prstGeom>
          <a:solidFill>
            <a:srgbClr val="000000">
              <a:alpha val="50000"/>
            </a:srgbClr>
          </a:solidFill>
          <a:ln/>
        </p:spPr>
        <p:txBody>
          <a:bodyPr/>
          <a:lstStyle/>
          <a:p>
            <a:pPr marL="457200" indent="-457200">
              <a:buFont typeface="Arial" panose="020B0604020202020204" pitchFamily="34" charset="0"/>
              <a:buChar char="•"/>
            </a:pPr>
            <a:r>
              <a:rPr lang="en-GB" sz="2800" b="1" dirty="0">
                <a:solidFill>
                  <a:schemeClr val="bg1"/>
                </a:solidFill>
                <a:latin typeface="Calibri" panose="020F0502020204030204" pitchFamily="34" charset="0"/>
              </a:rPr>
              <a:t>Read all the questions </a:t>
            </a:r>
            <a:r>
              <a:rPr lang="en-GB" sz="2800" b="1" dirty="0">
                <a:solidFill>
                  <a:srgbClr val="FFC000"/>
                </a:solidFill>
                <a:latin typeface="Calibri" panose="020F0502020204030204" pitchFamily="34" charset="0"/>
              </a:rPr>
              <a:t>carefully</a:t>
            </a:r>
            <a:r>
              <a:rPr lang="en-GB" sz="2800" b="1" dirty="0">
                <a:solidFill>
                  <a:schemeClr val="bg1"/>
                </a:solidFill>
                <a:latin typeface="Calibri" panose="020F0502020204030204" pitchFamily="34" charset="0"/>
              </a:rPr>
              <a:t> at the beginning</a:t>
            </a:r>
          </a:p>
          <a:p>
            <a:pPr marL="457200" indent="-457200">
              <a:buFont typeface="Arial" panose="020B0604020202020204" pitchFamily="34" charset="0"/>
              <a:buChar char="•"/>
            </a:pPr>
            <a:r>
              <a:rPr lang="en-GB" sz="2800" b="1" dirty="0">
                <a:solidFill>
                  <a:schemeClr val="bg1"/>
                </a:solidFill>
                <a:latin typeface="Calibri" panose="020F0502020204030204" pitchFamily="34" charset="0"/>
              </a:rPr>
              <a:t>Pay close attention to the mark scheme</a:t>
            </a:r>
          </a:p>
          <a:p>
            <a:pPr marL="457200" indent="-457200">
              <a:buFont typeface="Arial" panose="020B0604020202020204" pitchFamily="34" charset="0"/>
              <a:buChar char="•"/>
            </a:pPr>
            <a:r>
              <a:rPr lang="en-GB" sz="2800" b="1" dirty="0">
                <a:solidFill>
                  <a:schemeClr val="bg1"/>
                </a:solidFill>
                <a:latin typeface="Calibri" panose="020F0502020204030204" pitchFamily="34" charset="0"/>
              </a:rPr>
              <a:t>Adjust how long you spend on each question relative to the number of marks it’s worth</a:t>
            </a:r>
          </a:p>
          <a:p>
            <a:pPr marL="457200" indent="-457200">
              <a:buFont typeface="Arial" panose="020B0604020202020204" pitchFamily="34" charset="0"/>
              <a:buChar char="•"/>
            </a:pPr>
            <a:r>
              <a:rPr lang="en-GB" sz="2800" b="1" dirty="0">
                <a:solidFill>
                  <a:schemeClr val="bg1"/>
                </a:solidFill>
                <a:latin typeface="Calibri" panose="020F0502020204030204" pitchFamily="34" charset="0"/>
              </a:rPr>
              <a:t>Keep an eye on the clock</a:t>
            </a:r>
          </a:p>
          <a:p>
            <a:pPr marL="457200" indent="-457200">
              <a:buFont typeface="Arial" panose="020B0604020202020204" pitchFamily="34" charset="0"/>
              <a:buChar char="•"/>
            </a:pPr>
            <a:r>
              <a:rPr lang="en-GB" sz="2800" b="1" dirty="0">
                <a:solidFill>
                  <a:schemeClr val="bg1"/>
                </a:solidFill>
                <a:latin typeface="Calibri" panose="020F0502020204030204" pitchFamily="34" charset="0"/>
              </a:rPr>
              <a:t>Check your answers at the end</a:t>
            </a:r>
          </a:p>
          <a:p>
            <a:pPr marL="285750" indent="-285750">
              <a:buFont typeface="Arial" panose="020B0604020202020204" pitchFamily="34" charset="0"/>
              <a:buChar char="•"/>
            </a:pPr>
            <a:endParaRPr lang="en-GB" sz="2800" b="1" dirty="0">
              <a:solidFill>
                <a:schemeClr val="bg1"/>
              </a:solidFill>
              <a:latin typeface="Calibri" panose="020F0502020204030204" pitchFamily="34" charset="0"/>
            </a:endParaRPr>
          </a:p>
        </p:txBody>
      </p:sp>
      <p:sp>
        <p:nvSpPr>
          <p:cNvPr id="5" name="Text 1"/>
          <p:cNvSpPr/>
          <p:nvPr/>
        </p:nvSpPr>
        <p:spPr>
          <a:xfrm>
            <a:off x="1101619" y="997278"/>
            <a:ext cx="2852448" cy="433517"/>
          </a:xfrm>
          <a:prstGeom prst="rect">
            <a:avLst/>
          </a:prstGeom>
          <a:noFill/>
          <a:ln/>
        </p:spPr>
        <p:txBody>
          <a:bodyPr wrap="none" lIns="0" tIns="0" rIns="0" bIns="0" rtlCol="0" anchor="t">
            <a:spAutoFit/>
          </a:bodyPr>
          <a:lstStyle/>
          <a:p>
            <a:pPr marL="0" indent="0" algn="l">
              <a:lnSpc>
                <a:spcPts val="3500"/>
              </a:lnSpc>
              <a:buNone/>
            </a:pPr>
            <a:r>
              <a:rPr lang="en-US" sz="2862" b="1" dirty="0">
                <a:solidFill>
                  <a:srgbClr val="FFD700"/>
                </a:solidFill>
                <a:latin typeface="Calibri" panose="020F0502020204030204" pitchFamily="34" charset="0"/>
                <a:ea typeface="Noto Sans" pitchFamily="34" charset="-122"/>
                <a:cs typeface="Calibri" panose="020F0502020204030204" pitchFamily="34" charset="0"/>
              </a:rPr>
              <a:t>Time management</a:t>
            </a:r>
            <a:endParaRPr lang="en-US" sz="2862" b="1" dirty="0">
              <a:latin typeface="Calibri" panose="020F0502020204030204" pitchFamily="34" charset="0"/>
            </a:endParaRPr>
          </a:p>
        </p:txBody>
      </p:sp>
      <p:sp>
        <p:nvSpPr>
          <p:cNvPr id="6" name="Text 2"/>
          <p:cNvSpPr/>
          <p:nvPr/>
        </p:nvSpPr>
        <p:spPr>
          <a:xfrm>
            <a:off x="1142999" y="2557463"/>
            <a:ext cx="5932358" cy="298159"/>
          </a:xfrm>
          <a:prstGeom prst="rect">
            <a:avLst/>
          </a:prstGeom>
          <a:noFill/>
          <a:ln/>
        </p:spPr>
        <p:txBody>
          <a:bodyPr wrap="square" lIns="0" tIns="0" rIns="0" bIns="0" rtlCol="0" anchor="t">
            <a:spAutoFit/>
          </a:bodyPr>
          <a:lstStyle/>
          <a:p>
            <a:pPr marL="0" indent="0" algn="l">
              <a:lnSpc>
                <a:spcPts val="2500"/>
              </a:lnSpc>
              <a:buNone/>
            </a:pPr>
            <a:endParaRPr lang="en-US" sz="1704" b="1" dirty="0">
              <a:latin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name="Slide 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 0"/>
          <p:cNvSpPr/>
          <p:nvPr/>
        </p:nvSpPr>
        <p:spPr>
          <a:xfrm>
            <a:off x="1544266" y="438353"/>
            <a:ext cx="3610668" cy="529760"/>
          </a:xfrm>
          <a:prstGeom prst="rect">
            <a:avLst/>
          </a:prstGeom>
          <a:noFill/>
          <a:ln/>
        </p:spPr>
        <p:txBody>
          <a:bodyPr wrap="none" lIns="0" tIns="0" rIns="0" bIns="0" rtlCol="0" anchor="t">
            <a:spAutoFit/>
          </a:bodyPr>
          <a:lstStyle/>
          <a:p>
            <a:pPr marL="0" indent="0" algn="l">
              <a:lnSpc>
                <a:spcPts val="4100"/>
              </a:lnSpc>
              <a:buNone/>
            </a:pPr>
            <a:r>
              <a:rPr lang="en-US" sz="4000" b="1" dirty="0">
                <a:solidFill>
                  <a:srgbClr val="FFD700"/>
                </a:solidFill>
                <a:latin typeface="Calibri" panose="020F0502020204030204" pitchFamily="34" charset="0"/>
                <a:ea typeface="Noto Sans" pitchFamily="34" charset="-122"/>
                <a:cs typeface="Calibri" panose="020F0502020204030204" pitchFamily="34" charset="0"/>
              </a:rPr>
              <a:t>Command words</a:t>
            </a:r>
            <a:endParaRPr lang="en-US" sz="4000" b="1" dirty="0">
              <a:latin typeface="Calibri" panose="020F0502020204030204" pitchFamily="34" charset="0"/>
            </a:endParaRPr>
          </a:p>
        </p:txBody>
      </p:sp>
      <p:sp>
        <p:nvSpPr>
          <p:cNvPr id="4" name="Text 1"/>
          <p:cNvSpPr/>
          <p:nvPr/>
        </p:nvSpPr>
        <p:spPr>
          <a:xfrm>
            <a:off x="1585609" y="1154552"/>
            <a:ext cx="6873007" cy="599523"/>
          </a:xfrm>
          <a:prstGeom prst="rect">
            <a:avLst/>
          </a:prstGeom>
          <a:noFill/>
          <a:ln/>
        </p:spPr>
        <p:txBody>
          <a:bodyPr wrap="square" lIns="0" tIns="0" rIns="0" bIns="0" rtlCol="0" anchor="t">
            <a:spAutoFit/>
          </a:bodyPr>
          <a:lstStyle/>
          <a:p>
            <a:pPr marL="0" indent="0" algn="l">
              <a:lnSpc>
                <a:spcPts val="2400"/>
              </a:lnSpc>
              <a:buNone/>
            </a:pPr>
            <a:r>
              <a:rPr lang="en-US" b="1" dirty="0">
                <a:solidFill>
                  <a:srgbClr val="FFFFFF"/>
                </a:solidFill>
                <a:latin typeface="Calibri" panose="020F0502020204030204" pitchFamily="34" charset="0"/>
                <a:ea typeface="Noto Sans" pitchFamily="34" charset="-122"/>
                <a:cs typeface="Calibri" panose="020F0502020204030204" pitchFamily="34" charset="0"/>
              </a:rPr>
              <a:t>Understanding these words helps you to tailor your answer precisely to the question.</a:t>
            </a:r>
            <a:endParaRPr lang="en-US" b="1" dirty="0">
              <a:latin typeface="Calibri" panose="020F0502020204030204" pitchFamily="34" charset="0"/>
            </a:endParaRPr>
          </a:p>
        </p:txBody>
      </p:sp>
      <p:sp>
        <p:nvSpPr>
          <p:cNvPr id="5" name="Shape 2"/>
          <p:cNvSpPr/>
          <p:nvPr/>
        </p:nvSpPr>
        <p:spPr>
          <a:xfrm>
            <a:off x="1556856" y="2013626"/>
            <a:ext cx="1659952" cy="626397"/>
          </a:xfrm>
          <a:prstGeom prst="rect">
            <a:avLst/>
          </a:prstGeom>
          <a:solidFill>
            <a:srgbClr val="C00000">
              <a:alpha val="53000"/>
            </a:srgbClr>
          </a:solidFill>
          <a:ln w="298">
            <a:solidFill>
              <a:srgbClr val="FFD700"/>
            </a:solidFill>
            <a:prstDash val="solid"/>
          </a:ln>
        </p:spPr>
        <p:txBody>
          <a:bodyPr/>
          <a:lstStyle/>
          <a:p>
            <a:endParaRPr lang="en-GB" sz="1400" b="1" dirty="0">
              <a:latin typeface="Calibri" panose="020F0502020204030204" pitchFamily="34" charset="0"/>
            </a:endParaRPr>
          </a:p>
        </p:txBody>
      </p:sp>
      <p:sp>
        <p:nvSpPr>
          <p:cNvPr id="6" name="Text 3"/>
          <p:cNvSpPr/>
          <p:nvPr/>
        </p:nvSpPr>
        <p:spPr>
          <a:xfrm>
            <a:off x="1936921" y="2204677"/>
            <a:ext cx="825547" cy="272510"/>
          </a:xfrm>
          <a:prstGeom prst="rect">
            <a:avLst/>
          </a:prstGeom>
          <a:noFill/>
          <a:ln/>
        </p:spPr>
        <p:txBody>
          <a:bodyPr wrap="none" lIns="0" tIns="0" rIns="0" bIns="0" rtlCol="0" anchor="t">
            <a:spAutoFit/>
          </a:bodyPr>
          <a:lstStyle/>
          <a:p>
            <a:pPr marL="0" indent="0" algn="l">
              <a:lnSpc>
                <a:spcPts val="2200"/>
              </a:lnSpc>
              <a:buNone/>
            </a:pPr>
            <a:r>
              <a:rPr lang="en-US" b="1" dirty="0">
                <a:solidFill>
                  <a:srgbClr val="FFFFFF"/>
                </a:solidFill>
                <a:latin typeface="Calibri" panose="020F0502020204030204" pitchFamily="34" charset="0"/>
                <a:ea typeface="Noto Sans" pitchFamily="34" charset="-122"/>
                <a:cs typeface="Calibri" panose="020F0502020204030204" pitchFamily="34" charset="0"/>
              </a:rPr>
              <a:t>Describe</a:t>
            </a:r>
            <a:endParaRPr lang="en-US" b="1" dirty="0">
              <a:latin typeface="Calibri" panose="020F0502020204030204" pitchFamily="34" charset="0"/>
            </a:endParaRPr>
          </a:p>
        </p:txBody>
      </p:sp>
      <p:sp>
        <p:nvSpPr>
          <p:cNvPr id="7" name="Shape 4"/>
          <p:cNvSpPr/>
          <p:nvPr/>
        </p:nvSpPr>
        <p:spPr>
          <a:xfrm>
            <a:off x="3342087" y="2013626"/>
            <a:ext cx="1659952" cy="626397"/>
          </a:xfrm>
          <a:prstGeom prst="rect">
            <a:avLst/>
          </a:prstGeom>
          <a:solidFill>
            <a:srgbClr val="C00000">
              <a:alpha val="53000"/>
            </a:srgbClr>
          </a:solidFill>
          <a:ln w="298">
            <a:solidFill>
              <a:srgbClr val="FFD700"/>
            </a:solidFill>
            <a:prstDash val="solid"/>
          </a:ln>
        </p:spPr>
        <p:txBody>
          <a:bodyPr/>
          <a:lstStyle/>
          <a:p>
            <a:endParaRPr lang="en-GB" sz="1400" b="1" dirty="0">
              <a:latin typeface="Calibri" panose="020F0502020204030204" pitchFamily="34" charset="0"/>
            </a:endParaRPr>
          </a:p>
        </p:txBody>
      </p:sp>
      <p:sp>
        <p:nvSpPr>
          <p:cNvPr id="8" name="Text 5"/>
          <p:cNvSpPr/>
          <p:nvPr/>
        </p:nvSpPr>
        <p:spPr>
          <a:xfrm>
            <a:off x="3780168" y="2204677"/>
            <a:ext cx="690895" cy="272510"/>
          </a:xfrm>
          <a:prstGeom prst="rect">
            <a:avLst/>
          </a:prstGeom>
          <a:noFill/>
          <a:ln/>
        </p:spPr>
        <p:txBody>
          <a:bodyPr wrap="none" lIns="0" tIns="0" rIns="0" bIns="0" rtlCol="0" anchor="t">
            <a:spAutoFit/>
          </a:bodyPr>
          <a:lstStyle/>
          <a:p>
            <a:pPr marL="0" indent="0" algn="l">
              <a:lnSpc>
                <a:spcPts val="2200"/>
              </a:lnSpc>
              <a:buNone/>
            </a:pPr>
            <a:r>
              <a:rPr lang="en-US" b="1" dirty="0">
                <a:solidFill>
                  <a:srgbClr val="FFFFFF"/>
                </a:solidFill>
                <a:latin typeface="Calibri" panose="020F0502020204030204" pitchFamily="34" charset="0"/>
                <a:ea typeface="Noto Sans" pitchFamily="34" charset="-122"/>
                <a:cs typeface="Calibri" panose="020F0502020204030204" pitchFamily="34" charset="0"/>
              </a:rPr>
              <a:t>Explain</a:t>
            </a:r>
            <a:endParaRPr lang="en-US" b="1" dirty="0">
              <a:latin typeface="Calibri" panose="020F0502020204030204" pitchFamily="34" charset="0"/>
            </a:endParaRPr>
          </a:p>
        </p:txBody>
      </p:sp>
      <p:sp>
        <p:nvSpPr>
          <p:cNvPr id="9" name="Shape 6"/>
          <p:cNvSpPr/>
          <p:nvPr/>
        </p:nvSpPr>
        <p:spPr>
          <a:xfrm>
            <a:off x="5127318" y="2013626"/>
            <a:ext cx="1659952" cy="626397"/>
          </a:xfrm>
          <a:prstGeom prst="rect">
            <a:avLst/>
          </a:prstGeom>
          <a:solidFill>
            <a:srgbClr val="C00000">
              <a:alpha val="53000"/>
            </a:srgbClr>
          </a:solidFill>
          <a:ln w="298">
            <a:solidFill>
              <a:srgbClr val="FFD700"/>
            </a:solidFill>
            <a:prstDash val="solid"/>
          </a:ln>
        </p:spPr>
        <p:txBody>
          <a:bodyPr/>
          <a:lstStyle/>
          <a:p>
            <a:endParaRPr lang="en-GB" sz="1400" b="1" dirty="0">
              <a:latin typeface="Calibri" panose="020F0502020204030204" pitchFamily="34" charset="0"/>
            </a:endParaRPr>
          </a:p>
        </p:txBody>
      </p:sp>
      <p:sp>
        <p:nvSpPr>
          <p:cNvPr id="10" name="Text 7"/>
          <p:cNvSpPr/>
          <p:nvPr/>
        </p:nvSpPr>
        <p:spPr>
          <a:xfrm>
            <a:off x="5493804" y="2204677"/>
            <a:ext cx="864660" cy="272510"/>
          </a:xfrm>
          <a:prstGeom prst="rect">
            <a:avLst/>
          </a:prstGeom>
          <a:noFill/>
          <a:ln/>
        </p:spPr>
        <p:txBody>
          <a:bodyPr wrap="none" lIns="0" tIns="0" rIns="0" bIns="0" rtlCol="0" anchor="t">
            <a:spAutoFit/>
          </a:bodyPr>
          <a:lstStyle/>
          <a:p>
            <a:pPr marL="0" indent="0" algn="l">
              <a:lnSpc>
                <a:spcPts val="2200"/>
              </a:lnSpc>
              <a:buNone/>
            </a:pPr>
            <a:r>
              <a:rPr lang="en-US" b="1" dirty="0">
                <a:solidFill>
                  <a:srgbClr val="FFFFFF"/>
                </a:solidFill>
                <a:latin typeface="Calibri" panose="020F0502020204030204" pitchFamily="34" charset="0"/>
                <a:ea typeface="Noto Sans" pitchFamily="34" charset="-122"/>
                <a:cs typeface="Calibri" panose="020F0502020204030204" pitchFamily="34" charset="0"/>
              </a:rPr>
              <a:t>Compare</a:t>
            </a:r>
            <a:endParaRPr lang="en-US" b="1" dirty="0">
              <a:latin typeface="Calibri" panose="020F0502020204030204" pitchFamily="34" charset="0"/>
            </a:endParaRPr>
          </a:p>
        </p:txBody>
      </p:sp>
      <p:sp>
        <p:nvSpPr>
          <p:cNvPr id="11" name="Shape 8"/>
          <p:cNvSpPr/>
          <p:nvPr/>
        </p:nvSpPr>
        <p:spPr>
          <a:xfrm>
            <a:off x="6912548" y="2013626"/>
            <a:ext cx="1659952" cy="626397"/>
          </a:xfrm>
          <a:prstGeom prst="rect">
            <a:avLst/>
          </a:prstGeom>
          <a:solidFill>
            <a:srgbClr val="C00000">
              <a:alpha val="53000"/>
            </a:srgbClr>
          </a:solidFill>
          <a:ln w="298">
            <a:solidFill>
              <a:srgbClr val="FFD700"/>
            </a:solidFill>
            <a:prstDash val="solid"/>
          </a:ln>
        </p:spPr>
        <p:txBody>
          <a:bodyPr/>
          <a:lstStyle/>
          <a:p>
            <a:endParaRPr lang="en-GB" sz="1400" b="1" dirty="0">
              <a:latin typeface="Calibri" panose="020F0502020204030204" pitchFamily="34" charset="0"/>
            </a:endParaRPr>
          </a:p>
        </p:txBody>
      </p:sp>
      <p:sp>
        <p:nvSpPr>
          <p:cNvPr id="12" name="Text 9"/>
          <p:cNvSpPr/>
          <p:nvPr/>
        </p:nvSpPr>
        <p:spPr>
          <a:xfrm>
            <a:off x="7296284" y="2204677"/>
            <a:ext cx="809645" cy="272510"/>
          </a:xfrm>
          <a:prstGeom prst="rect">
            <a:avLst/>
          </a:prstGeom>
          <a:noFill/>
          <a:ln/>
        </p:spPr>
        <p:txBody>
          <a:bodyPr wrap="none" lIns="0" tIns="0" rIns="0" bIns="0" rtlCol="0" anchor="t">
            <a:spAutoFit/>
          </a:bodyPr>
          <a:lstStyle/>
          <a:p>
            <a:pPr marL="0" indent="0" algn="l">
              <a:lnSpc>
                <a:spcPts val="2200"/>
              </a:lnSpc>
              <a:buNone/>
            </a:pPr>
            <a:r>
              <a:rPr lang="en-US" b="1" dirty="0">
                <a:solidFill>
                  <a:srgbClr val="FFFFFF"/>
                </a:solidFill>
                <a:latin typeface="Calibri" panose="020F0502020204030204" pitchFamily="34" charset="0"/>
                <a:ea typeface="Noto Sans" pitchFamily="34" charset="-122"/>
                <a:cs typeface="Calibri" panose="020F0502020204030204" pitchFamily="34" charset="0"/>
              </a:rPr>
              <a:t>Evaluate</a:t>
            </a:r>
            <a:endParaRPr lang="en-US" b="1" dirty="0">
              <a:latin typeface="Calibri" panose="020F0502020204030204" pitchFamily="34" charset="0"/>
            </a:endParaRPr>
          </a:p>
        </p:txBody>
      </p:sp>
      <p:sp>
        <p:nvSpPr>
          <p:cNvPr id="13" name="Shape 10"/>
          <p:cNvSpPr/>
          <p:nvPr/>
        </p:nvSpPr>
        <p:spPr>
          <a:xfrm>
            <a:off x="1556856" y="2765302"/>
            <a:ext cx="1659952" cy="626397"/>
          </a:xfrm>
          <a:prstGeom prst="rect">
            <a:avLst/>
          </a:prstGeom>
          <a:solidFill>
            <a:srgbClr val="C00000">
              <a:alpha val="53000"/>
            </a:srgbClr>
          </a:solidFill>
          <a:ln w="298">
            <a:solidFill>
              <a:srgbClr val="FFD700"/>
            </a:solidFill>
            <a:prstDash val="solid"/>
          </a:ln>
        </p:spPr>
        <p:txBody>
          <a:bodyPr/>
          <a:lstStyle/>
          <a:p>
            <a:endParaRPr lang="en-GB" sz="1400" b="1" dirty="0">
              <a:latin typeface="Calibri" panose="020F0502020204030204" pitchFamily="34" charset="0"/>
            </a:endParaRPr>
          </a:p>
        </p:txBody>
      </p:sp>
      <p:sp>
        <p:nvSpPr>
          <p:cNvPr id="14" name="Text 11"/>
          <p:cNvSpPr/>
          <p:nvPr/>
        </p:nvSpPr>
        <p:spPr>
          <a:xfrm>
            <a:off x="1973918" y="2956353"/>
            <a:ext cx="747128" cy="272510"/>
          </a:xfrm>
          <a:prstGeom prst="rect">
            <a:avLst/>
          </a:prstGeom>
          <a:noFill/>
          <a:ln/>
        </p:spPr>
        <p:txBody>
          <a:bodyPr wrap="none" lIns="0" tIns="0" rIns="0" bIns="0" rtlCol="0" anchor="t">
            <a:spAutoFit/>
          </a:bodyPr>
          <a:lstStyle/>
          <a:p>
            <a:pPr marL="0" indent="0" algn="l">
              <a:lnSpc>
                <a:spcPts val="2200"/>
              </a:lnSpc>
              <a:buNone/>
            </a:pPr>
            <a:r>
              <a:rPr lang="en-US" b="1" dirty="0">
                <a:solidFill>
                  <a:srgbClr val="FFFFFF"/>
                </a:solidFill>
                <a:latin typeface="Calibri" panose="020F0502020204030204" pitchFamily="34" charset="0"/>
                <a:ea typeface="Noto Sans" pitchFamily="34" charset="-122"/>
                <a:cs typeface="Calibri" panose="020F0502020204030204" pitchFamily="34" charset="0"/>
              </a:rPr>
              <a:t>Analyse</a:t>
            </a:r>
            <a:endParaRPr lang="en-US" b="1" dirty="0">
              <a:latin typeface="Calibri" panose="020F0502020204030204" pitchFamily="34" charset="0"/>
            </a:endParaRPr>
          </a:p>
        </p:txBody>
      </p:sp>
      <p:sp>
        <p:nvSpPr>
          <p:cNvPr id="15" name="Shape 12"/>
          <p:cNvSpPr/>
          <p:nvPr/>
        </p:nvSpPr>
        <p:spPr>
          <a:xfrm>
            <a:off x="3342087" y="2765302"/>
            <a:ext cx="1659952" cy="626397"/>
          </a:xfrm>
          <a:prstGeom prst="rect">
            <a:avLst/>
          </a:prstGeom>
          <a:solidFill>
            <a:srgbClr val="C00000">
              <a:alpha val="53000"/>
            </a:srgbClr>
          </a:solidFill>
          <a:ln w="298">
            <a:solidFill>
              <a:srgbClr val="FFD700"/>
            </a:solidFill>
            <a:prstDash val="solid"/>
          </a:ln>
        </p:spPr>
        <p:txBody>
          <a:bodyPr/>
          <a:lstStyle/>
          <a:p>
            <a:endParaRPr lang="en-GB" sz="1400" b="1" dirty="0">
              <a:latin typeface="Calibri" panose="020F0502020204030204" pitchFamily="34" charset="0"/>
            </a:endParaRPr>
          </a:p>
        </p:txBody>
      </p:sp>
      <p:sp>
        <p:nvSpPr>
          <p:cNvPr id="16" name="Text 13"/>
          <p:cNvSpPr/>
          <p:nvPr/>
        </p:nvSpPr>
        <p:spPr>
          <a:xfrm>
            <a:off x="3772998" y="2956353"/>
            <a:ext cx="695703" cy="272510"/>
          </a:xfrm>
          <a:prstGeom prst="rect">
            <a:avLst/>
          </a:prstGeom>
          <a:noFill/>
          <a:ln/>
        </p:spPr>
        <p:txBody>
          <a:bodyPr wrap="none" lIns="0" tIns="0" rIns="0" bIns="0" rtlCol="0" anchor="t">
            <a:spAutoFit/>
          </a:bodyPr>
          <a:lstStyle/>
          <a:p>
            <a:pPr marL="0" indent="0" algn="l">
              <a:lnSpc>
                <a:spcPts val="2200"/>
              </a:lnSpc>
              <a:buNone/>
            </a:pPr>
            <a:r>
              <a:rPr lang="en-US" b="1" dirty="0">
                <a:solidFill>
                  <a:srgbClr val="FFFFFF"/>
                </a:solidFill>
                <a:latin typeface="Calibri" panose="020F0502020204030204" pitchFamily="34" charset="0"/>
                <a:ea typeface="Noto Sans" pitchFamily="34" charset="-122"/>
                <a:cs typeface="Calibri" panose="020F0502020204030204" pitchFamily="34" charset="0"/>
              </a:rPr>
              <a:t>Discuss</a:t>
            </a:r>
            <a:endParaRPr lang="en-US" b="1" dirty="0">
              <a:latin typeface="Calibri" panose="020F0502020204030204" pitchFamily="34" charset="0"/>
            </a:endParaRPr>
          </a:p>
        </p:txBody>
      </p:sp>
      <p:sp>
        <p:nvSpPr>
          <p:cNvPr id="17" name="Shape 14"/>
          <p:cNvSpPr/>
          <p:nvPr/>
        </p:nvSpPr>
        <p:spPr>
          <a:xfrm>
            <a:off x="5127318" y="2765302"/>
            <a:ext cx="1659952" cy="626397"/>
          </a:xfrm>
          <a:prstGeom prst="rect">
            <a:avLst/>
          </a:prstGeom>
          <a:solidFill>
            <a:srgbClr val="C00000">
              <a:alpha val="53000"/>
            </a:srgbClr>
          </a:solidFill>
          <a:ln w="298">
            <a:solidFill>
              <a:srgbClr val="FFD700"/>
            </a:solidFill>
            <a:prstDash val="solid"/>
          </a:ln>
        </p:spPr>
        <p:txBody>
          <a:bodyPr/>
          <a:lstStyle/>
          <a:p>
            <a:endParaRPr lang="en-GB" sz="1400" b="1" dirty="0">
              <a:latin typeface="Calibri" panose="020F0502020204030204" pitchFamily="34" charset="0"/>
            </a:endParaRPr>
          </a:p>
        </p:txBody>
      </p:sp>
      <p:sp>
        <p:nvSpPr>
          <p:cNvPr id="18" name="Text 15"/>
          <p:cNvSpPr/>
          <p:nvPr/>
        </p:nvSpPr>
        <p:spPr>
          <a:xfrm>
            <a:off x="5540856" y="2956353"/>
            <a:ext cx="741229" cy="272510"/>
          </a:xfrm>
          <a:prstGeom prst="rect">
            <a:avLst/>
          </a:prstGeom>
          <a:noFill/>
          <a:ln/>
        </p:spPr>
        <p:txBody>
          <a:bodyPr wrap="none" lIns="0" tIns="0" rIns="0" bIns="0" rtlCol="0" anchor="t">
            <a:spAutoFit/>
          </a:bodyPr>
          <a:lstStyle/>
          <a:p>
            <a:pPr marL="0" indent="0" algn="l">
              <a:lnSpc>
                <a:spcPts val="2200"/>
              </a:lnSpc>
              <a:buNone/>
            </a:pPr>
            <a:r>
              <a:rPr lang="en-US" b="1" dirty="0">
                <a:solidFill>
                  <a:srgbClr val="FFFFFF"/>
                </a:solidFill>
                <a:latin typeface="Calibri" panose="020F0502020204030204" pitchFamily="34" charset="0"/>
                <a:ea typeface="Noto Sans" pitchFamily="34" charset="-122"/>
                <a:cs typeface="Calibri" panose="020F0502020204030204" pitchFamily="34" charset="0"/>
              </a:rPr>
              <a:t>Identify</a:t>
            </a:r>
            <a:endParaRPr lang="en-US" b="1" dirty="0">
              <a:latin typeface="Calibri" panose="020F0502020204030204" pitchFamily="34" charset="0"/>
            </a:endParaRPr>
          </a:p>
        </p:txBody>
      </p:sp>
      <p:sp>
        <p:nvSpPr>
          <p:cNvPr id="19" name="Shape 16"/>
          <p:cNvSpPr/>
          <p:nvPr/>
        </p:nvSpPr>
        <p:spPr>
          <a:xfrm>
            <a:off x="6912548" y="2765302"/>
            <a:ext cx="1659952" cy="626397"/>
          </a:xfrm>
          <a:prstGeom prst="rect">
            <a:avLst/>
          </a:prstGeom>
          <a:solidFill>
            <a:srgbClr val="C00000">
              <a:alpha val="53000"/>
            </a:srgbClr>
          </a:solidFill>
          <a:ln w="298">
            <a:solidFill>
              <a:srgbClr val="FFD700"/>
            </a:solidFill>
            <a:prstDash val="solid"/>
          </a:ln>
        </p:spPr>
        <p:txBody>
          <a:bodyPr/>
          <a:lstStyle/>
          <a:p>
            <a:endParaRPr lang="en-GB" sz="1400" b="1" dirty="0">
              <a:latin typeface="Calibri" panose="020F0502020204030204" pitchFamily="34" charset="0"/>
            </a:endParaRPr>
          </a:p>
        </p:txBody>
      </p:sp>
      <p:sp>
        <p:nvSpPr>
          <p:cNvPr id="20" name="Text 17"/>
          <p:cNvSpPr/>
          <p:nvPr/>
        </p:nvSpPr>
        <p:spPr>
          <a:xfrm>
            <a:off x="7391003" y="2956353"/>
            <a:ext cx="688400" cy="282129"/>
          </a:xfrm>
          <a:prstGeom prst="rect">
            <a:avLst/>
          </a:prstGeom>
          <a:noFill/>
          <a:ln/>
        </p:spPr>
        <p:txBody>
          <a:bodyPr wrap="square" lIns="0" tIns="0" rIns="0" bIns="0" rtlCol="0" anchor="t">
            <a:spAutoFit/>
          </a:bodyPr>
          <a:lstStyle/>
          <a:p>
            <a:pPr marL="0" indent="0" algn="l">
              <a:lnSpc>
                <a:spcPts val="2200"/>
              </a:lnSpc>
              <a:buNone/>
            </a:pPr>
            <a:r>
              <a:rPr lang="en-US" b="1" dirty="0">
                <a:solidFill>
                  <a:srgbClr val="FFFFFF"/>
                </a:solidFill>
                <a:latin typeface="Calibri" panose="020F0502020204030204" pitchFamily="34" charset="0"/>
                <a:ea typeface="Noto Sans" pitchFamily="34" charset="-122"/>
                <a:cs typeface="Calibri" panose="020F0502020204030204" pitchFamily="34" charset="0"/>
              </a:rPr>
              <a:t>Justify</a:t>
            </a:r>
            <a:endParaRPr lang="en-US" b="1" dirty="0">
              <a:latin typeface="Calibri" panose="020F0502020204030204" pitchFamily="34" charset="0"/>
            </a:endParaRPr>
          </a:p>
        </p:txBody>
      </p:sp>
      <p:sp>
        <p:nvSpPr>
          <p:cNvPr id="21" name="Shape 18"/>
          <p:cNvSpPr/>
          <p:nvPr/>
        </p:nvSpPr>
        <p:spPr>
          <a:xfrm>
            <a:off x="1556856" y="3516978"/>
            <a:ext cx="1659952" cy="626397"/>
          </a:xfrm>
          <a:prstGeom prst="rect">
            <a:avLst/>
          </a:prstGeom>
          <a:solidFill>
            <a:srgbClr val="C00000">
              <a:alpha val="53000"/>
            </a:srgbClr>
          </a:solidFill>
          <a:ln w="298">
            <a:solidFill>
              <a:srgbClr val="FFD700"/>
            </a:solidFill>
            <a:prstDash val="solid"/>
          </a:ln>
        </p:spPr>
        <p:txBody>
          <a:bodyPr/>
          <a:lstStyle/>
          <a:p>
            <a:endParaRPr lang="en-GB" sz="1400" b="1" dirty="0">
              <a:latin typeface="Calibri" panose="020F0502020204030204" pitchFamily="34" charset="0"/>
            </a:endParaRPr>
          </a:p>
        </p:txBody>
      </p:sp>
      <p:sp>
        <p:nvSpPr>
          <p:cNvPr id="22" name="Text 19"/>
          <p:cNvSpPr/>
          <p:nvPr/>
        </p:nvSpPr>
        <p:spPr>
          <a:xfrm>
            <a:off x="1987841" y="3708029"/>
            <a:ext cx="710131" cy="272510"/>
          </a:xfrm>
          <a:prstGeom prst="rect">
            <a:avLst/>
          </a:prstGeom>
          <a:noFill/>
          <a:ln/>
        </p:spPr>
        <p:txBody>
          <a:bodyPr wrap="none" lIns="0" tIns="0" rIns="0" bIns="0" rtlCol="0" anchor="t">
            <a:spAutoFit/>
          </a:bodyPr>
          <a:lstStyle/>
          <a:p>
            <a:pPr marL="0" indent="0" algn="l">
              <a:lnSpc>
                <a:spcPts val="2200"/>
              </a:lnSpc>
              <a:buNone/>
            </a:pPr>
            <a:r>
              <a:rPr lang="en-US" b="1" dirty="0">
                <a:solidFill>
                  <a:srgbClr val="FFFFFF"/>
                </a:solidFill>
                <a:latin typeface="Calibri" panose="020F0502020204030204" pitchFamily="34" charset="0"/>
                <a:ea typeface="Noto Sans" pitchFamily="34" charset="-122"/>
                <a:cs typeface="Calibri" panose="020F0502020204030204" pitchFamily="34" charset="0"/>
              </a:rPr>
              <a:t>Outline</a:t>
            </a:r>
            <a:endParaRPr lang="en-US" b="1" dirty="0">
              <a:latin typeface="Calibri" panose="020F0502020204030204" pitchFamily="34" charset="0"/>
            </a:endParaRPr>
          </a:p>
        </p:txBody>
      </p:sp>
      <p:sp>
        <p:nvSpPr>
          <p:cNvPr id="23" name="Shape 20"/>
          <p:cNvSpPr/>
          <p:nvPr/>
        </p:nvSpPr>
        <p:spPr>
          <a:xfrm>
            <a:off x="3342087" y="3516978"/>
            <a:ext cx="1659952" cy="626397"/>
          </a:xfrm>
          <a:prstGeom prst="rect">
            <a:avLst/>
          </a:prstGeom>
          <a:solidFill>
            <a:srgbClr val="C00000">
              <a:alpha val="53000"/>
            </a:srgbClr>
          </a:solidFill>
          <a:ln w="298">
            <a:solidFill>
              <a:srgbClr val="FFD700"/>
            </a:solidFill>
            <a:prstDash val="solid"/>
          </a:ln>
        </p:spPr>
        <p:txBody>
          <a:bodyPr/>
          <a:lstStyle/>
          <a:p>
            <a:endParaRPr lang="en-GB" sz="1400" b="1" dirty="0">
              <a:latin typeface="Calibri" panose="020F0502020204030204" pitchFamily="34" charset="0"/>
            </a:endParaRPr>
          </a:p>
        </p:txBody>
      </p:sp>
      <p:sp>
        <p:nvSpPr>
          <p:cNvPr id="24" name="Text 21"/>
          <p:cNvSpPr/>
          <p:nvPr/>
        </p:nvSpPr>
        <p:spPr>
          <a:xfrm>
            <a:off x="3698296" y="3708029"/>
            <a:ext cx="871905" cy="272510"/>
          </a:xfrm>
          <a:prstGeom prst="rect">
            <a:avLst/>
          </a:prstGeom>
          <a:noFill/>
          <a:ln/>
        </p:spPr>
        <p:txBody>
          <a:bodyPr wrap="none" lIns="0" tIns="0" rIns="0" bIns="0" rtlCol="0" anchor="t">
            <a:spAutoFit/>
          </a:bodyPr>
          <a:lstStyle/>
          <a:p>
            <a:pPr marL="0" indent="0" algn="l">
              <a:lnSpc>
                <a:spcPts val="2200"/>
              </a:lnSpc>
              <a:buNone/>
            </a:pPr>
            <a:r>
              <a:rPr lang="en-US" b="1" dirty="0">
                <a:solidFill>
                  <a:srgbClr val="FFFFFF"/>
                </a:solidFill>
                <a:latin typeface="Calibri" panose="020F0502020204030204" pitchFamily="34" charset="0"/>
                <a:ea typeface="Noto Sans" pitchFamily="34" charset="-122"/>
                <a:cs typeface="Calibri" panose="020F0502020204030204" pitchFamily="34" charset="0"/>
              </a:rPr>
              <a:t>Calculate</a:t>
            </a:r>
            <a:endParaRPr lang="en-US" b="1" dirty="0">
              <a:latin typeface="Calibri" panose="020F0502020204030204" pitchFamily="34" charset="0"/>
            </a:endParaRPr>
          </a:p>
        </p:txBody>
      </p:sp>
      <p:sp>
        <p:nvSpPr>
          <p:cNvPr id="25" name="Shape 22"/>
          <p:cNvSpPr/>
          <p:nvPr/>
        </p:nvSpPr>
        <p:spPr>
          <a:xfrm>
            <a:off x="5127318" y="3516978"/>
            <a:ext cx="1659952" cy="626397"/>
          </a:xfrm>
          <a:prstGeom prst="rect">
            <a:avLst/>
          </a:prstGeom>
          <a:solidFill>
            <a:srgbClr val="C00000">
              <a:alpha val="53000"/>
            </a:srgbClr>
          </a:solidFill>
          <a:ln w="298">
            <a:solidFill>
              <a:srgbClr val="FFD700"/>
            </a:solidFill>
            <a:prstDash val="solid"/>
          </a:ln>
        </p:spPr>
        <p:txBody>
          <a:bodyPr/>
          <a:lstStyle/>
          <a:p>
            <a:endParaRPr lang="en-GB" sz="1400" b="1" dirty="0">
              <a:latin typeface="Calibri" panose="020F0502020204030204" pitchFamily="34" charset="0"/>
            </a:endParaRPr>
          </a:p>
        </p:txBody>
      </p:sp>
      <p:sp>
        <p:nvSpPr>
          <p:cNvPr id="26" name="Text 23"/>
          <p:cNvSpPr/>
          <p:nvPr/>
        </p:nvSpPr>
        <p:spPr>
          <a:xfrm>
            <a:off x="5594320" y="3708029"/>
            <a:ext cx="620363" cy="272510"/>
          </a:xfrm>
          <a:prstGeom prst="rect">
            <a:avLst/>
          </a:prstGeom>
          <a:noFill/>
          <a:ln/>
        </p:spPr>
        <p:txBody>
          <a:bodyPr wrap="none" lIns="0" tIns="0" rIns="0" bIns="0" rtlCol="0" anchor="t">
            <a:spAutoFit/>
          </a:bodyPr>
          <a:lstStyle/>
          <a:p>
            <a:pPr marL="0" indent="0" algn="l">
              <a:lnSpc>
                <a:spcPts val="2200"/>
              </a:lnSpc>
              <a:buNone/>
            </a:pPr>
            <a:r>
              <a:rPr lang="en-US" b="1" dirty="0">
                <a:solidFill>
                  <a:srgbClr val="FFFFFF"/>
                </a:solidFill>
                <a:latin typeface="Calibri" panose="020F0502020204030204" pitchFamily="34" charset="0"/>
                <a:ea typeface="Noto Sans" pitchFamily="34" charset="-122"/>
                <a:cs typeface="Calibri" panose="020F0502020204030204" pitchFamily="34" charset="0"/>
              </a:rPr>
              <a:t>Assess</a:t>
            </a:r>
            <a:endParaRPr lang="en-US" b="1" dirty="0">
              <a:latin typeface="Calibri" panose="020F0502020204030204" pitchFamily="34" charset="0"/>
            </a:endParaRPr>
          </a:p>
        </p:txBody>
      </p:sp>
      <p:sp>
        <p:nvSpPr>
          <p:cNvPr id="27" name="Shape 24"/>
          <p:cNvSpPr/>
          <p:nvPr/>
        </p:nvSpPr>
        <p:spPr>
          <a:xfrm>
            <a:off x="6912548" y="3516978"/>
            <a:ext cx="1659952" cy="626397"/>
          </a:xfrm>
          <a:prstGeom prst="rect">
            <a:avLst/>
          </a:prstGeom>
          <a:solidFill>
            <a:srgbClr val="C00000">
              <a:alpha val="53000"/>
            </a:srgbClr>
          </a:solidFill>
          <a:ln w="298">
            <a:solidFill>
              <a:srgbClr val="FFD700"/>
            </a:solidFill>
            <a:prstDash val="solid"/>
          </a:ln>
        </p:spPr>
        <p:txBody>
          <a:bodyPr/>
          <a:lstStyle/>
          <a:p>
            <a:endParaRPr lang="en-GB" sz="1400" b="1" dirty="0">
              <a:latin typeface="Calibri" panose="020F0502020204030204" pitchFamily="34" charset="0"/>
            </a:endParaRPr>
          </a:p>
        </p:txBody>
      </p:sp>
      <p:sp>
        <p:nvSpPr>
          <p:cNvPr id="28" name="Text 25"/>
          <p:cNvSpPr/>
          <p:nvPr/>
        </p:nvSpPr>
        <p:spPr>
          <a:xfrm>
            <a:off x="7320240" y="3708029"/>
            <a:ext cx="734240" cy="272510"/>
          </a:xfrm>
          <a:prstGeom prst="rect">
            <a:avLst/>
          </a:prstGeom>
          <a:noFill/>
          <a:ln/>
        </p:spPr>
        <p:txBody>
          <a:bodyPr wrap="none" lIns="0" tIns="0" rIns="0" bIns="0" rtlCol="0" anchor="t">
            <a:spAutoFit/>
          </a:bodyPr>
          <a:lstStyle/>
          <a:p>
            <a:pPr marL="0" indent="0" algn="l">
              <a:lnSpc>
                <a:spcPts val="2200"/>
              </a:lnSpc>
              <a:buNone/>
            </a:pPr>
            <a:r>
              <a:rPr lang="en-US" b="1" dirty="0">
                <a:solidFill>
                  <a:srgbClr val="FFFFFF"/>
                </a:solidFill>
                <a:latin typeface="Calibri" panose="020F0502020204030204" pitchFamily="34" charset="0"/>
                <a:ea typeface="Noto Sans" pitchFamily="34" charset="-122"/>
                <a:cs typeface="Calibri" panose="020F0502020204030204" pitchFamily="34" charset="0"/>
              </a:rPr>
              <a:t>Suggest</a:t>
            </a:r>
            <a:endParaRPr lang="en-US" b="1" dirty="0">
              <a:latin typeface="Calibri" panose="020F050202020403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58E4D28-3DF1-0813-8D77-ACA2DB8D9928}"/>
            </a:ext>
          </a:extLst>
        </p:cNvPr>
        <p:cNvGrpSpPr/>
        <p:nvPr/>
      </p:nvGrpSpPr>
      <p:grpSpPr>
        <a:xfrm>
          <a:off x="0" y="0"/>
          <a:ext cx="0" cy="0"/>
          <a:chOff x="0" y="0"/>
          <a:chExt cx="0" cy="0"/>
        </a:xfrm>
      </p:grpSpPr>
      <p:sp>
        <p:nvSpPr>
          <p:cNvPr id="3" name="Text 0">
            <a:extLst>
              <a:ext uri="{FF2B5EF4-FFF2-40B4-BE49-F238E27FC236}">
                <a16:creationId xmlns:a16="http://schemas.microsoft.com/office/drawing/2014/main" id="{F602D913-F33D-6414-EBCF-FF08FF2FDDE9}"/>
              </a:ext>
            </a:extLst>
          </p:cNvPr>
          <p:cNvSpPr/>
          <p:nvPr/>
        </p:nvSpPr>
        <p:spPr>
          <a:xfrm>
            <a:off x="571500" y="428625"/>
            <a:ext cx="3610668" cy="529760"/>
          </a:xfrm>
          <a:prstGeom prst="rect">
            <a:avLst/>
          </a:prstGeom>
          <a:noFill/>
          <a:ln/>
        </p:spPr>
        <p:txBody>
          <a:bodyPr wrap="none" lIns="0" tIns="0" rIns="0" bIns="0" rtlCol="0" anchor="t">
            <a:spAutoFit/>
          </a:bodyPr>
          <a:lstStyle/>
          <a:p>
            <a:pPr marL="0" indent="0" algn="l">
              <a:lnSpc>
                <a:spcPts val="4100"/>
              </a:lnSpc>
              <a:buNone/>
            </a:pPr>
            <a:r>
              <a:rPr lang="en-US" sz="4000" b="1" dirty="0">
                <a:solidFill>
                  <a:srgbClr val="FFD700"/>
                </a:solidFill>
                <a:latin typeface="Calibri" panose="020F0502020204030204" pitchFamily="34" charset="0"/>
                <a:ea typeface="Noto Sans" pitchFamily="34" charset="-122"/>
                <a:cs typeface="Calibri" panose="020F0502020204030204" pitchFamily="34" charset="0"/>
              </a:rPr>
              <a:t>Command words</a:t>
            </a:r>
            <a:endParaRPr lang="en-US" sz="4000" b="1" dirty="0">
              <a:latin typeface="Calibri" panose="020F0502020204030204" pitchFamily="34" charset="0"/>
            </a:endParaRPr>
          </a:p>
        </p:txBody>
      </p:sp>
      <p:sp>
        <p:nvSpPr>
          <p:cNvPr id="30" name="Text 27">
            <a:extLst>
              <a:ext uri="{FF2B5EF4-FFF2-40B4-BE49-F238E27FC236}">
                <a16:creationId xmlns:a16="http://schemas.microsoft.com/office/drawing/2014/main" id="{D560D871-B5AA-25C2-FFCB-41C77510D91F}"/>
              </a:ext>
            </a:extLst>
          </p:cNvPr>
          <p:cNvSpPr/>
          <p:nvPr/>
        </p:nvSpPr>
        <p:spPr>
          <a:xfrm>
            <a:off x="7497338" y="4864894"/>
            <a:ext cx="925510" cy="174215"/>
          </a:xfrm>
          <a:prstGeom prst="rect">
            <a:avLst/>
          </a:prstGeom>
          <a:noFill/>
          <a:ln/>
        </p:spPr>
        <p:txBody>
          <a:bodyPr wrap="none" lIns="0" tIns="0" rIns="0" bIns="0" rtlCol="0" anchor="t">
            <a:spAutoFit/>
          </a:bodyPr>
          <a:lstStyle/>
          <a:p>
            <a:pPr marL="0" indent="0" algn="l">
              <a:lnSpc>
                <a:spcPts val="1500"/>
              </a:lnSpc>
              <a:buNone/>
            </a:pPr>
            <a:r>
              <a:rPr lang="en-US" sz="885" b="1" kern="0" spc="1" dirty="0">
                <a:solidFill>
                  <a:srgbClr val="FFFFFF">
                    <a:alpha val="90000"/>
                  </a:srgbClr>
                </a:solidFill>
                <a:latin typeface="Calibri" panose="020F0502020204030204" pitchFamily="34" charset="0"/>
                <a:ea typeface="Noto Sans" pitchFamily="34" charset="-122"/>
                <a:cs typeface="Calibri" panose="020F0502020204030204" pitchFamily="34" charset="0"/>
              </a:rPr>
              <a:t>STUDY SKILLS ZONE</a:t>
            </a:r>
            <a:endParaRPr lang="en-US" sz="885" b="1" dirty="0">
              <a:latin typeface="Calibri" panose="020F0502020204030204" pitchFamily="34" charset="0"/>
            </a:endParaRPr>
          </a:p>
        </p:txBody>
      </p:sp>
      <p:sp>
        <p:nvSpPr>
          <p:cNvPr id="31" name="TextBox 30">
            <a:extLst>
              <a:ext uri="{FF2B5EF4-FFF2-40B4-BE49-F238E27FC236}">
                <a16:creationId xmlns:a16="http://schemas.microsoft.com/office/drawing/2014/main" id="{FCEE5E62-8771-4AEB-C745-6A81B0906760}"/>
              </a:ext>
            </a:extLst>
          </p:cNvPr>
          <p:cNvSpPr txBox="1"/>
          <p:nvPr/>
        </p:nvSpPr>
        <p:spPr>
          <a:xfrm>
            <a:off x="565640" y="1447828"/>
            <a:ext cx="8289560" cy="246221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200" b="1" dirty="0">
                <a:solidFill>
                  <a:schemeClr val="bg1"/>
                </a:solidFill>
                <a:latin typeface="Calibri" panose="020F0502020204030204" pitchFamily="34" charset="0"/>
              </a:rPr>
              <a:t>Command words give instructions - but you have to notice them!</a:t>
            </a:r>
          </a:p>
          <a:p>
            <a:pPr marL="0" marR="0" lvl="0" indent="0" algn="l" defTabSz="914400" rtl="0" eaLnBrk="1" fontAlgn="auto" latinLnBrk="0" hangingPunct="1">
              <a:lnSpc>
                <a:spcPct val="100000"/>
              </a:lnSpc>
              <a:spcBef>
                <a:spcPts val="0"/>
              </a:spcBef>
              <a:spcAft>
                <a:spcPts val="0"/>
              </a:spcAft>
              <a:buClrTx/>
              <a:buSzTx/>
              <a:buFontTx/>
              <a:buNone/>
              <a:tabLst/>
              <a:defRPr/>
            </a:pPr>
            <a:br>
              <a:rPr lang="en-GB" sz="2200" b="1" dirty="0">
                <a:solidFill>
                  <a:schemeClr val="bg1"/>
                </a:solidFill>
                <a:latin typeface="Calibri" panose="020F0502020204030204" pitchFamily="34" charset="0"/>
              </a:rPr>
            </a:br>
            <a:r>
              <a:rPr lang="en-GB" sz="2200" b="1" dirty="0">
                <a:solidFill>
                  <a:srgbClr val="FFC000"/>
                </a:solidFill>
                <a:latin typeface="Calibri" panose="020F0502020204030204" pitchFamily="34" charset="0"/>
              </a:rPr>
              <a:t>“Describe” </a:t>
            </a:r>
            <a:r>
              <a:rPr lang="en-GB" sz="2200" b="1" dirty="0">
                <a:solidFill>
                  <a:schemeClr val="bg1"/>
                </a:solidFill>
                <a:latin typeface="Calibri" panose="020F0502020204030204" pitchFamily="34" charset="0"/>
              </a:rPr>
              <a:t>means detail what you see.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200" b="1" dirty="0">
              <a:solidFill>
                <a:schemeClr val="bg1"/>
              </a:solidFill>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2200" b="1" dirty="0">
                <a:solidFill>
                  <a:srgbClr val="FFC000"/>
                </a:solidFill>
                <a:latin typeface="Calibri" panose="020F0502020204030204" pitchFamily="34" charset="0"/>
              </a:rPr>
              <a:t>“Explain” </a:t>
            </a:r>
            <a:r>
              <a:rPr lang="en-GB" sz="2200" b="1" dirty="0">
                <a:solidFill>
                  <a:schemeClr val="bg1"/>
                </a:solidFill>
                <a:latin typeface="Calibri" panose="020F0502020204030204" pitchFamily="34" charset="0"/>
              </a:rPr>
              <a:t>means give reasons for why or how something happens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2200" b="1" dirty="0">
              <a:solidFill>
                <a:schemeClr val="bg1"/>
              </a:solidFill>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2200" b="1" dirty="0">
                <a:solidFill>
                  <a:srgbClr val="FFC000"/>
                </a:solidFill>
                <a:latin typeface="Calibri" panose="020F0502020204030204" pitchFamily="34" charset="0"/>
              </a:rPr>
              <a:t>“Evaluate” </a:t>
            </a:r>
            <a:r>
              <a:rPr lang="en-GB" sz="2200" b="1" dirty="0">
                <a:solidFill>
                  <a:schemeClr val="bg1"/>
                </a:solidFill>
                <a:latin typeface="Calibri" panose="020F0502020204030204" pitchFamily="34" charset="0"/>
              </a:rPr>
              <a:t>means weigh up pros and cons and reach a conclusion.</a:t>
            </a:r>
          </a:p>
        </p:txBody>
      </p:sp>
    </p:spTree>
    <p:extLst>
      <p:ext uri="{BB962C8B-B14F-4D97-AF65-F5344CB8AC3E}">
        <p14:creationId xmlns:p14="http://schemas.microsoft.com/office/powerpoint/2010/main" val="965069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229</TotalTime>
  <Words>992</Words>
  <Application>Microsoft Macintosh PowerPoint</Application>
  <PresentationFormat>On-screen Show (16:9)</PresentationFormat>
  <Paragraphs>126</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SSZ</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magic of mocks</dc:title>
  <dc:subject>The magic of mocks</dc:subject>
  <dc:creator>SSZ</dc:creator>
  <cp:keywords/>
  <dc:description/>
  <cp:lastModifiedBy>Matt Watson</cp:lastModifiedBy>
  <cp:revision>44</cp:revision>
  <dcterms:created xsi:type="dcterms:W3CDTF">2025-10-29T11:02:10Z</dcterms:created>
  <dcterms:modified xsi:type="dcterms:W3CDTF">2025-10-31T11:34:33Z</dcterms:modified>
  <cp:category/>
</cp:coreProperties>
</file>