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68" r:id="rId4"/>
    <p:sldId id="258" r:id="rId5"/>
    <p:sldId id="269" r:id="rId6"/>
    <p:sldId id="259" r:id="rId7"/>
    <p:sldId id="271" r:id="rId8"/>
    <p:sldId id="272" r:id="rId9"/>
    <p:sldId id="273" r:id="rId10"/>
    <p:sldId id="261" r:id="rId11"/>
    <p:sldId id="262" r:id="rId12"/>
    <p:sldId id="263" r:id="rId13"/>
    <p:sldId id="264" r:id="rId14"/>
    <p:sldId id="266" r:id="rId15"/>
    <p:sldId id="267"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1020" autoAdjust="0"/>
  </p:normalViewPr>
  <p:slideViewPr>
    <p:cSldViewPr snapToGrid="0" snapToObjects="1">
      <p:cViewPr varScale="1">
        <p:scale>
          <a:sx n="131" d="100"/>
          <a:sy n="131" d="100"/>
        </p:scale>
        <p:origin x="32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4478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Welcome everyone. Today we're going to challenge something you've probably been told your whole life - that success comes down to willpower and motivation. The truth? That's only part of the story. James Clear, author of Atomic Habits, has shown us that the real secret isn't about trying harder - it's about building better systems. This matters especially for you as GCSE students because you're facing months of revision, exams, and pressure. Let's talk about how to make it easier, not harder.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This is one of the most powerful tools from Atomic Habits - the habit trigger formula. Your brain loves patterns. When you link a new habit to an existing trigger, you make it automatic. The formula is simple: "When X happens, I do Y." For example, "When I get home from school" is a trigger that happens every day. If you link it to "I review today's notes for 10 minutes," you've created a system. After a few weeks, you won't even think about it - you'll just do it. That's the power of triggers. You're not relying on motivation. You're relying on pattern recognition, which your brain does automatically. The key is to pick triggers that already happen in your life, then attach the </a:t>
            </a:r>
            <a:r>
              <a:rPr lang="en-GB" sz="1200" b="0" i="0" kern="1200" dirty="0" err="1">
                <a:solidFill>
                  <a:schemeClr val="tx1"/>
                </a:solidFill>
                <a:effectLst/>
                <a:latin typeface="+mn-lt"/>
                <a:ea typeface="+mn-ea"/>
                <a:cs typeface="+mn-cs"/>
              </a:rPr>
              <a:t>behavior</a:t>
            </a:r>
            <a:r>
              <a:rPr lang="en-GB" sz="1200" b="0" i="0" kern="1200" dirty="0">
                <a:solidFill>
                  <a:schemeClr val="tx1"/>
                </a:solidFill>
                <a:effectLst/>
                <a:latin typeface="+mn-lt"/>
                <a:ea typeface="+mn-ea"/>
                <a:cs typeface="+mn-cs"/>
              </a:rPr>
              <a:t> you want to build.</a:t>
            </a:r>
          </a:p>
          <a:p>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This is brilliant and counterintuitive. When you're building a new habit, the goal isn't to do the whole thing - it's just to show up. James Clear calls this the 2-Minute Rule. Make the first step so small that it takes less than two minutes and feels almost silly. Why? Because starting is the hard part. Once you've opened your textbook, you'll probably read more than one page. The genius is that you're building the habit of showing up. The duration comes later. First, make it automatic to start.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Let's be real about something: your phone is your biggest enemy when it comes to studying. And it's not your fault. Snapchat, Instagram, TikTok - these apps are designed by some of the smartest engineers in the world with one goal: keep you scrolling. They use psychological tricks, algorithms, and notifications specifically designed to be impossible to ignore. You cannot beat that with willpower. You just can't. So stop trying. Instead, change the system. If you're serious about your GCSEs, delete social media apps during exam season. I know that sounds extreme, but you can reinstall them in July. Or use app timers to limit yourself to 30 minutes a day. Or keep your phone physically in another room. These aren't willpower solutions - they're system solutions. You're not fighting your impulses. You're removing the temptation entirely.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Habit stacking is another genius concept from Atomic Habits. You already have dozens of habits - brushing your teeth, eating meals, getting dressed. These are automatic. So instead of creating a new habit from scratch, stack your new habit onto an existing one. "After I brush my teeth" is something you already do every night. If you add "I'll lay out tomorrow's revision materials," you're piggybacking on an established routine. This works because your brain already has the neural pathway for the first habit. You're just extending it. The key is to be specific. Not "sometime after school" but "after I eat lunch." Not "when I remember" but "after I finish one subject." Specificity creates automaticity.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Let's make this actionable. You're going to leave here today and build one system. Just one. Not ten. One. Here's how: First, pick a trigger that already happens in your daily life. "When I get home." "After dinner." "When I sit at my desk." Second, attach the smallest possible version of the habit you want to build. Not "study for 2 hours" - that's too big. “Make two flashcards." Third, set up your environment to make it easy. Put your revision materials somewhere visible. Remove distractions. Fourth, keep track of your new habits.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If you have a goal, just build one system that’s a step towards that goal. And do it today. Then build another system and another.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Here's the reality: motivation is unreliable. Think about it - have you ever set your alarm to exercise or study at 6am, felt super motivated the night before, then when morning comes... nothing? That's normal. Motivation comes and goes like the weather. You can't control it.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E874A-2ED7-E340-7FFF-771351F38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8C26E3-4428-BE83-C552-24CE3A821E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66C19D-A9FC-23BB-FD3D-509F6F56A4FB}"/>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Research shows that motivation naturally fluctuates based on sleep, stress, mood, even what you ate for breakfast. If your entire revision strategy depends on "feeling like it," you're setting yourself up for failure. The students who succeed aren't more motivated - they've just stopped relying on motivation altogether.</a:t>
            </a:r>
            <a:endParaRPr lang="en-US" dirty="0"/>
          </a:p>
        </p:txBody>
      </p:sp>
      <p:sp>
        <p:nvSpPr>
          <p:cNvPr id="4" name="Slide Number Placeholder 3">
            <a:extLst>
              <a:ext uri="{FF2B5EF4-FFF2-40B4-BE49-F238E27FC236}">
                <a16:creationId xmlns:a16="http://schemas.microsoft.com/office/drawing/2014/main" id="{943F40C8-8745-19A3-73C3-CB29DBA120D0}"/>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472165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This quote is absolutely crucial. Everyone has goals - "I want to get a grade 7 in Maths" or "I want to pass my GCSEs." Goals are easy. But when exam pressure hits, when you're tired, when Netflix is calling - you don't rise up to meet your goals through sheer willpower. Instead, you fall back to whatever systems you've built.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C055B-3281-1759-3F8E-CFDD5E271F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B7E85-4B58-43BF-1367-38D6F69551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40EAC-4232-963B-3F52-6DA7FC1D7396}"/>
              </a:ext>
            </a:extLst>
          </p:cNvPr>
          <p:cNvSpPr>
            <a:spLocks noGrp="1"/>
          </p:cNvSpPr>
          <p:nvPr>
            <p:ph type="body" idx="1"/>
          </p:nvPr>
        </p:nvSpPr>
        <p:spPr/>
        <p:txBody>
          <a:bodyPr/>
          <a:lstStyle/>
          <a:p>
            <a:r>
              <a:rPr lang="en-US" dirty="0"/>
              <a:t>Having goals and having systems to achieve goals are not the same thing. </a:t>
            </a:r>
          </a:p>
        </p:txBody>
      </p:sp>
      <p:sp>
        <p:nvSpPr>
          <p:cNvPr id="4" name="Slide Number Placeholder 3">
            <a:extLst>
              <a:ext uri="{FF2B5EF4-FFF2-40B4-BE49-F238E27FC236}">
                <a16:creationId xmlns:a16="http://schemas.microsoft.com/office/drawing/2014/main" id="{977E3048-6F4B-85B0-8D6B-CFBCDE7F1871}"/>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578733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Let's get practical. Goals tell you what you want. Systems tell you what to do. "I want better grades" is a goal - it's vague and doesn't tell you what to do tomorrow. "I do 30 minutes of practice questions every day at 4pm" is a system - it's specific, repeatable, and doesn't require motivation. Here's the key insight: winners and losers have the same goals. Every student wants good grades. The difference is the system. </a:t>
            </a:r>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586C5-5B47-DA43-422B-CE143F3768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660609-9A11-A7A3-083A-730E5C02F2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AB3B2-19A0-8FD4-0E7B-6E5393B9A129}"/>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A goal is saying "I want to be fit." A system is going to the gym every Monday, Wednesday, Friday at 6pm. See the difference? One requires you to feel motivated. The other just requires you to follow the pattern you've already established.</a:t>
            </a:r>
          </a:p>
          <a:p>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BA42A3F-AE06-DE7E-89A9-B3C267960600}"/>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184004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DBCB9-6D2E-BD36-4F32-6D76F26EF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801AAA-0F50-2E99-BD1A-82F7D1DF65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03B942-996C-8F1C-2D0F-E3CBFC3231B9}"/>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This is where it gets really practical. James Clear talks a lot about environment design, and it's a game-changer. Your willpower is limited - it runs out. But your environment works 24/7. </a:t>
            </a:r>
            <a:endParaRPr lang="en-US" dirty="0"/>
          </a:p>
        </p:txBody>
      </p:sp>
      <p:sp>
        <p:nvSpPr>
          <p:cNvPr id="4" name="Slide Number Placeholder 3">
            <a:extLst>
              <a:ext uri="{FF2B5EF4-FFF2-40B4-BE49-F238E27FC236}">
                <a16:creationId xmlns:a16="http://schemas.microsoft.com/office/drawing/2014/main" id="{39FE1F3F-E77F-5DCC-0318-096B2E249EF9}"/>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615720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BD51F-0336-A506-C527-0449A8EC5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9E327D-381B-1D42-F574-0180741076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58D758-8E78-2E5A-C571-FCADD8C7C61B}"/>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These practical changes mean you’re not changing your willpower. You're changing the environment to make the right choice the easy choice.</a:t>
            </a:r>
            <a:endParaRPr lang="en-US" dirty="0"/>
          </a:p>
        </p:txBody>
      </p:sp>
      <p:sp>
        <p:nvSpPr>
          <p:cNvPr id="4" name="Slide Number Placeholder 3">
            <a:extLst>
              <a:ext uri="{FF2B5EF4-FFF2-40B4-BE49-F238E27FC236}">
                <a16:creationId xmlns:a16="http://schemas.microsoft.com/office/drawing/2014/main" id="{65E743B6-EEFD-7866-CB77-0D9094B6F035}"/>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475307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690809" y="2843974"/>
            <a:ext cx="7671832" cy="615618"/>
          </a:xfrm>
          <a:prstGeom prst="rect">
            <a:avLst/>
          </a:prstGeom>
          <a:noFill/>
          <a:ln/>
        </p:spPr>
        <p:txBody>
          <a:bodyPr wrap="square" lIns="0" tIns="0" rIns="0" bIns="0" rtlCol="0" anchor="t">
            <a:spAutoFit/>
          </a:bodyPr>
          <a:lstStyle/>
          <a:p>
            <a:pPr marL="0" indent="0" algn="ctr">
              <a:lnSpc>
                <a:spcPts val="4500"/>
              </a:lnSpc>
              <a:buNone/>
            </a:pPr>
            <a:r>
              <a:rPr lang="en-US" sz="5400" b="1" kern="0" spc="-1" dirty="0">
                <a:solidFill>
                  <a:srgbClr val="FFD700"/>
                </a:solidFill>
                <a:latin typeface="Calibri" panose="020F0502020204030204" pitchFamily="34" charset="0"/>
                <a:ea typeface="Noto Sans" pitchFamily="34" charset="-122"/>
                <a:cs typeface="Calibri" panose="020F0502020204030204" pitchFamily="34" charset="0"/>
              </a:rPr>
              <a:t>Willpower is overrated</a:t>
            </a:r>
            <a:endParaRPr lang="en-US" sz="5400" b="1" dirty="0">
              <a:latin typeface="Calibri" panose="020F0502020204030204" pitchFamily="34" charset="0"/>
            </a:endParaRPr>
          </a:p>
        </p:txBody>
      </p:sp>
      <p:sp>
        <p:nvSpPr>
          <p:cNvPr id="4" name="Text 1"/>
          <p:cNvSpPr/>
          <p:nvPr/>
        </p:nvSpPr>
        <p:spPr>
          <a:xfrm>
            <a:off x="2580019" y="3541076"/>
            <a:ext cx="4178516" cy="315214"/>
          </a:xfrm>
          <a:prstGeom prst="rect">
            <a:avLst/>
          </a:prstGeom>
          <a:noFill/>
          <a:ln/>
        </p:spPr>
        <p:txBody>
          <a:bodyPr wrap="none" lIns="0" tIns="0" rIns="0" bIns="0" rtlCol="0" anchor="t">
            <a:spAutoFit/>
          </a:bodyPr>
          <a:lstStyle/>
          <a:p>
            <a:pPr marL="0" indent="0" algn="ctr">
              <a:lnSpc>
                <a:spcPts val="2600"/>
              </a:lnSpc>
              <a:buNone/>
            </a:pPr>
            <a:r>
              <a:rPr lang="en-US" sz="1924" b="1" dirty="0">
                <a:solidFill>
                  <a:srgbClr val="FFFFFF"/>
                </a:solidFill>
                <a:latin typeface="Calibri" panose="020F0502020204030204" pitchFamily="34" charset="0"/>
                <a:ea typeface="Noto Sans" pitchFamily="34" charset="-122"/>
                <a:cs typeface="Calibri" panose="020F0502020204030204" pitchFamily="34" charset="0"/>
              </a:rPr>
              <a:t>Why systems beat motivation every time</a:t>
            </a:r>
            <a:endParaRPr lang="en-US" sz="1924" b="1" dirty="0">
              <a:latin typeface="Calibri" panose="020F0502020204030204" pitchFamily="34" charset="0"/>
            </a:endParaRPr>
          </a:p>
        </p:txBody>
      </p:sp>
      <p:sp>
        <p:nvSpPr>
          <p:cNvPr id="6" name="Text 1">
            <a:extLst>
              <a:ext uri="{FF2B5EF4-FFF2-40B4-BE49-F238E27FC236}">
                <a16:creationId xmlns:a16="http://schemas.microsoft.com/office/drawing/2014/main" id="{77194222-2E7E-AF20-621E-EDC8D52BF392}"/>
              </a:ext>
            </a:extLst>
          </p:cNvPr>
          <p:cNvSpPr/>
          <p:nvPr/>
        </p:nvSpPr>
        <p:spPr>
          <a:xfrm>
            <a:off x="653789" y="4569699"/>
            <a:ext cx="3407856" cy="304250"/>
          </a:xfrm>
          <a:prstGeom prst="rect">
            <a:avLst/>
          </a:prstGeom>
          <a:noFill/>
          <a:ln/>
        </p:spPr>
        <p:txBody>
          <a:bodyPr wrap="none" lIns="0" tIns="0" rIns="0" bIns="0" rtlCol="0" anchor="t">
            <a:spAutoFit/>
          </a:bodyPr>
          <a:lstStyle/>
          <a:p>
            <a:pPr marL="0" indent="0" algn="ctr">
              <a:lnSpc>
                <a:spcPts val="2600"/>
              </a:lnSpc>
              <a:buNone/>
            </a:pPr>
            <a:r>
              <a:rPr lang="en-US" sz="1600" b="1" dirty="0">
                <a:solidFill>
                  <a:srgbClr val="FFFFFF"/>
                </a:solidFill>
                <a:latin typeface="Calibri" panose="020F0502020204030204" pitchFamily="34" charset="0"/>
                <a:ea typeface="Noto Sans" pitchFamily="34" charset="-122"/>
                <a:cs typeface="Calibri" panose="020F0502020204030204" pitchFamily="34" charset="0"/>
              </a:rPr>
              <a:t>Based on ‘Atomic Habits’ by James Clear</a:t>
            </a:r>
            <a:endParaRPr lang="en-US" sz="1600" b="1" dirty="0">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714375" y="500063"/>
            <a:ext cx="7787599" cy="429669"/>
          </a:xfrm>
          <a:prstGeom prst="rect">
            <a:avLst/>
          </a:prstGeom>
          <a:noFill/>
          <a:ln/>
        </p:spPr>
        <p:txBody>
          <a:bodyPr wrap="square" lIns="0" tIns="0" rIns="0" bIns="0" rtlCol="0" anchor="t">
            <a:spAutoFit/>
          </a:bodyPr>
          <a:lstStyle/>
          <a:p>
            <a:pPr marL="0" indent="0" algn="l">
              <a:lnSpc>
                <a:spcPts val="3200"/>
              </a:lnSpc>
              <a:buNone/>
            </a:pPr>
            <a:r>
              <a:rPr lang="en-US" sz="3600" b="1" dirty="0">
                <a:solidFill>
                  <a:srgbClr val="FFD700"/>
                </a:solidFill>
                <a:latin typeface="Calibri" panose="020F0502020204030204" pitchFamily="34" charset="0"/>
                <a:ea typeface="Noto Sans" pitchFamily="34" charset="-122"/>
                <a:cs typeface="Calibri" panose="020F0502020204030204" pitchFamily="34" charset="0"/>
              </a:rPr>
              <a:t>Use triggers to build automatic habits</a:t>
            </a:r>
            <a:endParaRPr lang="en-US" sz="3600" b="1" dirty="0">
              <a:latin typeface="Calibri" panose="020F0502020204030204" pitchFamily="34" charset="0"/>
            </a:endParaRPr>
          </a:p>
        </p:txBody>
      </p:sp>
      <p:sp>
        <p:nvSpPr>
          <p:cNvPr id="4" name="Shape 1"/>
          <p:cNvSpPr/>
          <p:nvPr/>
        </p:nvSpPr>
        <p:spPr>
          <a:xfrm>
            <a:off x="714375" y="1140126"/>
            <a:ext cx="7715250" cy="1143000"/>
          </a:xfrm>
          <a:prstGeom prst="rect">
            <a:avLst/>
          </a:prstGeom>
          <a:solidFill>
            <a:srgbClr val="FFD700">
              <a:alpha val="8000"/>
            </a:srgbClr>
          </a:solidFill>
          <a:ln/>
        </p:spPr>
        <p:txBody>
          <a:bodyPr/>
          <a:lstStyle/>
          <a:p>
            <a:endParaRPr lang="en-GB" b="1" dirty="0">
              <a:latin typeface="Calibri" panose="020F0502020204030204" pitchFamily="34" charset="0"/>
            </a:endParaRPr>
          </a:p>
        </p:txBody>
      </p:sp>
      <p:sp>
        <p:nvSpPr>
          <p:cNvPr id="5" name="Shape 2"/>
          <p:cNvSpPr/>
          <p:nvPr/>
        </p:nvSpPr>
        <p:spPr>
          <a:xfrm>
            <a:off x="714375" y="1140126"/>
            <a:ext cx="28575" cy="1143000"/>
          </a:xfrm>
          <a:prstGeom prst="rect">
            <a:avLst/>
          </a:prstGeom>
          <a:solidFill>
            <a:srgbClr val="FFD700"/>
          </a:solidFill>
          <a:ln/>
        </p:spPr>
        <p:txBody>
          <a:bodyPr/>
          <a:lstStyle/>
          <a:p>
            <a:endParaRPr lang="en-GB" b="1" dirty="0">
              <a:latin typeface="Calibri" panose="020F0502020204030204" pitchFamily="34" charset="0"/>
            </a:endParaRPr>
          </a:p>
        </p:txBody>
      </p:sp>
      <p:sp>
        <p:nvSpPr>
          <p:cNvPr id="6" name="Text 3"/>
          <p:cNvSpPr/>
          <p:nvPr/>
        </p:nvSpPr>
        <p:spPr>
          <a:xfrm>
            <a:off x="1000125" y="1354438"/>
            <a:ext cx="760529" cy="246542"/>
          </a:xfrm>
          <a:prstGeom prst="rect">
            <a:avLst/>
          </a:prstGeom>
          <a:noFill/>
          <a:ln/>
        </p:spPr>
        <p:txBody>
          <a:bodyPr wrap="none" lIns="0" tIns="0" rIns="0" bIns="0" rtlCol="0" anchor="t">
            <a:spAutoFit/>
          </a:bodyPr>
          <a:lstStyle/>
          <a:p>
            <a:pPr marL="0" indent="0" algn="l">
              <a:lnSpc>
                <a:spcPts val="2000"/>
              </a:lnSpc>
              <a:buNone/>
            </a:pPr>
            <a:r>
              <a:rPr lang="en-US" sz="1600" b="1" dirty="0">
                <a:solidFill>
                  <a:srgbClr val="FFD700"/>
                </a:solidFill>
                <a:latin typeface="Calibri" panose="020F0502020204030204" pitchFamily="34" charset="0"/>
                <a:ea typeface="Noto Sans" pitchFamily="34" charset="-122"/>
                <a:cs typeface="Calibri" panose="020F0502020204030204" pitchFamily="34" charset="0"/>
              </a:rPr>
              <a:t>Formula:</a:t>
            </a:r>
            <a:endParaRPr lang="en-US" sz="1600" b="1" dirty="0">
              <a:latin typeface="Calibri" panose="020F0502020204030204" pitchFamily="34" charset="0"/>
            </a:endParaRPr>
          </a:p>
        </p:txBody>
      </p:sp>
      <p:sp>
        <p:nvSpPr>
          <p:cNvPr id="7" name="Text 4"/>
          <p:cNvSpPr/>
          <p:nvPr/>
        </p:nvSpPr>
        <p:spPr>
          <a:xfrm>
            <a:off x="1000125" y="1725913"/>
            <a:ext cx="2859950" cy="317395"/>
          </a:xfrm>
          <a:prstGeom prst="rect">
            <a:avLst/>
          </a:prstGeom>
          <a:noFill/>
          <a:ln/>
        </p:spPr>
        <p:txBody>
          <a:bodyPr wrap="none" lIns="0" tIns="0" rIns="0" bIns="0" rtlCol="0" anchor="t">
            <a:spAutoFit/>
          </a:bodyPr>
          <a:lstStyle/>
          <a:p>
            <a:pPr marL="0" indent="0" algn="l">
              <a:lnSpc>
                <a:spcPts val="2700"/>
              </a:lnSpc>
              <a:buNone/>
            </a:pPr>
            <a:r>
              <a:rPr lang="en-US" sz="1704" b="1" dirty="0">
                <a:solidFill>
                  <a:srgbClr val="FFFFFF"/>
                </a:solidFill>
                <a:latin typeface="Calibri" panose="020F0502020204030204" pitchFamily="34" charset="0"/>
                <a:ea typeface="Noto Sans" pitchFamily="34" charset="-122"/>
                <a:cs typeface="Calibri" panose="020F0502020204030204" pitchFamily="34" charset="0"/>
              </a:rPr>
              <a:t>When </a:t>
            </a:r>
            <a:r>
              <a:rPr lang="en-US" sz="1602" b="1" dirty="0">
                <a:solidFill>
                  <a:srgbClr val="FFD700"/>
                </a:solidFill>
                <a:latin typeface="Calibri" panose="020F0502020204030204" pitchFamily="34" charset="0"/>
                <a:ea typeface="Noto Sans" pitchFamily="34" charset="-122"/>
                <a:cs typeface="Calibri" panose="020F0502020204030204" pitchFamily="34" charset="0"/>
              </a:rPr>
              <a:t>[TRIGGER]</a:t>
            </a:r>
            <a:r>
              <a:rPr lang="en-US" sz="1704" b="1" dirty="0">
                <a:solidFill>
                  <a:srgbClr val="FFFFFF"/>
                </a:solidFill>
                <a:latin typeface="Calibri" panose="020F0502020204030204" pitchFamily="34" charset="0"/>
                <a:ea typeface="Noto Sans" pitchFamily="34" charset="-122"/>
                <a:cs typeface="Calibri" panose="020F0502020204030204" pitchFamily="34" charset="0"/>
              </a:rPr>
              <a:t>, I will </a:t>
            </a:r>
            <a:r>
              <a:rPr lang="en-US" sz="1602" b="1" dirty="0">
                <a:solidFill>
                  <a:srgbClr val="FFD700"/>
                </a:solidFill>
                <a:latin typeface="Calibri" panose="020F0502020204030204" pitchFamily="34" charset="0"/>
                <a:ea typeface="Noto Sans" pitchFamily="34" charset="-122"/>
                <a:cs typeface="Calibri" panose="020F0502020204030204" pitchFamily="34" charset="0"/>
              </a:rPr>
              <a:t>[ACTION]</a:t>
            </a:r>
            <a:endParaRPr lang="en-US" sz="1704" b="1" dirty="0">
              <a:latin typeface="Calibri" panose="020F0502020204030204" pitchFamily="34" charset="0"/>
            </a:endParaRPr>
          </a:p>
        </p:txBody>
      </p:sp>
      <p:sp>
        <p:nvSpPr>
          <p:cNvPr id="8" name="Text 5"/>
          <p:cNvSpPr/>
          <p:nvPr/>
        </p:nvSpPr>
        <p:spPr>
          <a:xfrm>
            <a:off x="714375" y="2711751"/>
            <a:ext cx="6808402" cy="256480"/>
          </a:xfrm>
          <a:prstGeom prst="rect">
            <a:avLst/>
          </a:prstGeom>
          <a:noFill/>
          <a:ln/>
        </p:spPr>
        <p:txBody>
          <a:bodyPr wrap="none" lIns="340233" tIns="0" rIns="0" bIns="0" rtlCol="0" anchor="t">
            <a:spAutoFit/>
          </a:bodyPr>
          <a:lstStyle/>
          <a:p>
            <a:pPr marL="0" indent="0" algn="l">
              <a:lnSpc>
                <a:spcPts val="20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When I get home from school, I review today's notes for 10 minutes</a:t>
            </a:r>
            <a:endParaRPr lang="en-US" b="1" dirty="0">
              <a:latin typeface="Calibri" panose="020F0502020204030204" pitchFamily="34" charset="0"/>
            </a:endParaRPr>
          </a:p>
        </p:txBody>
      </p:sp>
      <p:sp>
        <p:nvSpPr>
          <p:cNvPr id="9" name="Text 6"/>
          <p:cNvSpPr/>
          <p:nvPr/>
        </p:nvSpPr>
        <p:spPr>
          <a:xfrm>
            <a:off x="714375" y="3168951"/>
            <a:ext cx="5111271" cy="256480"/>
          </a:xfrm>
          <a:prstGeom prst="rect">
            <a:avLst/>
          </a:prstGeom>
          <a:noFill/>
          <a:ln/>
        </p:spPr>
        <p:txBody>
          <a:bodyPr wrap="none" lIns="340233" tIns="0" rIns="0" bIns="0" rtlCol="0" anchor="t">
            <a:spAutoFit/>
          </a:bodyPr>
          <a:lstStyle/>
          <a:p>
            <a:pPr marL="0" indent="0" algn="l">
              <a:lnSpc>
                <a:spcPts val="20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When I finish dinner, I do one past paper question</a:t>
            </a:r>
            <a:endParaRPr lang="en-US" b="1" dirty="0">
              <a:latin typeface="Calibri" panose="020F0502020204030204" pitchFamily="34" charset="0"/>
            </a:endParaRPr>
          </a:p>
        </p:txBody>
      </p:sp>
      <p:sp>
        <p:nvSpPr>
          <p:cNvPr id="10" name="Text 7"/>
          <p:cNvSpPr/>
          <p:nvPr/>
        </p:nvSpPr>
        <p:spPr>
          <a:xfrm>
            <a:off x="714375" y="3626151"/>
            <a:ext cx="5290551" cy="256480"/>
          </a:xfrm>
          <a:prstGeom prst="rect">
            <a:avLst/>
          </a:prstGeom>
          <a:noFill/>
          <a:ln/>
        </p:spPr>
        <p:txBody>
          <a:bodyPr wrap="none" lIns="340233" tIns="0" rIns="0" bIns="0" rtlCol="0" anchor="t">
            <a:spAutoFit/>
          </a:bodyPr>
          <a:lstStyle/>
          <a:p>
            <a:pPr marL="0" indent="0" algn="l">
              <a:lnSpc>
                <a:spcPts val="20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When I sit at my desk, I put my phone in the drawer</a:t>
            </a:r>
            <a:endParaRPr lang="en-US" b="1" dirty="0">
              <a:latin typeface="Calibri" panose="020F0502020204030204" pitchFamily="34" charset="0"/>
            </a:endParaRPr>
          </a:p>
        </p:txBody>
      </p:sp>
      <p:sp>
        <p:nvSpPr>
          <p:cNvPr id="11" name="Text 8"/>
          <p:cNvSpPr/>
          <p:nvPr/>
        </p:nvSpPr>
        <p:spPr>
          <a:xfrm>
            <a:off x="714375" y="2711751"/>
            <a:ext cx="109004" cy="269304"/>
          </a:xfrm>
          <a:prstGeom prst="rect">
            <a:avLst/>
          </a:prstGeom>
          <a:noFill/>
          <a:ln/>
        </p:spPr>
        <p:txBody>
          <a:bodyPr wrap="none" lIns="0" tIns="0" rIns="0" bIns="0" rtlCol="0" anchor="t">
            <a:spAutoFit/>
          </a:bodyPr>
          <a:lstStyle/>
          <a:p>
            <a:pPr marL="0" indent="0" algn="l">
              <a:lnSpc>
                <a:spcPts val="2200"/>
              </a:lnSpc>
              <a:buNone/>
            </a:pPr>
            <a:r>
              <a:rPr lang="en-US" sz="1704" b="1" dirty="0">
                <a:solidFill>
                  <a:srgbClr val="FFD700"/>
                </a:solidFill>
                <a:latin typeface="Calibri" panose="020F0502020204030204" pitchFamily="34" charset="0"/>
                <a:ea typeface="Noto Sans" pitchFamily="34" charset="-122"/>
                <a:cs typeface="Calibri" panose="020F0502020204030204" pitchFamily="34" charset="0"/>
              </a:rPr>
              <a:t>•</a:t>
            </a:r>
            <a:endParaRPr lang="en-US" sz="1704" b="1" dirty="0">
              <a:latin typeface="Calibri" panose="020F0502020204030204" pitchFamily="34" charset="0"/>
            </a:endParaRPr>
          </a:p>
        </p:txBody>
      </p:sp>
      <p:sp>
        <p:nvSpPr>
          <p:cNvPr id="12" name="Text 9"/>
          <p:cNvSpPr/>
          <p:nvPr/>
        </p:nvSpPr>
        <p:spPr>
          <a:xfrm>
            <a:off x="714375" y="3168951"/>
            <a:ext cx="109004" cy="269304"/>
          </a:xfrm>
          <a:prstGeom prst="rect">
            <a:avLst/>
          </a:prstGeom>
          <a:noFill/>
          <a:ln/>
        </p:spPr>
        <p:txBody>
          <a:bodyPr wrap="none" lIns="0" tIns="0" rIns="0" bIns="0" rtlCol="0" anchor="t">
            <a:spAutoFit/>
          </a:bodyPr>
          <a:lstStyle/>
          <a:p>
            <a:pPr marL="0" indent="0" algn="l">
              <a:lnSpc>
                <a:spcPts val="2200"/>
              </a:lnSpc>
              <a:buNone/>
            </a:pPr>
            <a:r>
              <a:rPr lang="en-US" sz="1704" b="1" dirty="0">
                <a:solidFill>
                  <a:srgbClr val="FFD700"/>
                </a:solidFill>
                <a:latin typeface="Calibri" panose="020F0502020204030204" pitchFamily="34" charset="0"/>
                <a:ea typeface="Noto Sans" pitchFamily="34" charset="-122"/>
                <a:cs typeface="Calibri" panose="020F0502020204030204" pitchFamily="34" charset="0"/>
              </a:rPr>
              <a:t>•</a:t>
            </a:r>
            <a:endParaRPr lang="en-US" sz="1704" b="1" dirty="0">
              <a:latin typeface="Calibri" panose="020F0502020204030204" pitchFamily="34" charset="0"/>
            </a:endParaRPr>
          </a:p>
        </p:txBody>
      </p:sp>
      <p:sp>
        <p:nvSpPr>
          <p:cNvPr id="13" name="Text 10"/>
          <p:cNvSpPr/>
          <p:nvPr/>
        </p:nvSpPr>
        <p:spPr>
          <a:xfrm>
            <a:off x="714375" y="3626151"/>
            <a:ext cx="109004" cy="269304"/>
          </a:xfrm>
          <a:prstGeom prst="rect">
            <a:avLst/>
          </a:prstGeom>
          <a:noFill/>
          <a:ln/>
        </p:spPr>
        <p:txBody>
          <a:bodyPr wrap="none" lIns="0" tIns="0" rIns="0" bIns="0" rtlCol="0" anchor="t">
            <a:spAutoFit/>
          </a:bodyPr>
          <a:lstStyle/>
          <a:p>
            <a:pPr marL="0" indent="0" algn="l">
              <a:lnSpc>
                <a:spcPts val="2200"/>
              </a:lnSpc>
              <a:buNone/>
            </a:pPr>
            <a:r>
              <a:rPr lang="en-US" sz="1704" b="1" dirty="0">
                <a:solidFill>
                  <a:srgbClr val="FFD700"/>
                </a:solidFill>
                <a:latin typeface="Calibri" panose="020F0502020204030204" pitchFamily="34" charset="0"/>
                <a:ea typeface="Noto Sans" pitchFamily="34" charset="-122"/>
                <a:cs typeface="Calibri" panose="020F0502020204030204" pitchFamily="34" charset="0"/>
              </a:rPr>
              <a:t>•</a:t>
            </a:r>
            <a:endParaRPr lang="en-US" sz="1704" b="1" dirty="0">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714375" y="428625"/>
            <a:ext cx="2402324" cy="476797"/>
          </a:xfrm>
          <a:prstGeom prst="rect">
            <a:avLst/>
          </a:prstGeom>
          <a:noFill/>
          <a:ln/>
        </p:spPr>
        <p:txBody>
          <a:bodyPr wrap="none" lIns="0" tIns="0" rIns="0" bIns="0" rtlCol="0" anchor="t">
            <a:spAutoFit/>
          </a:bodyPr>
          <a:lstStyle/>
          <a:p>
            <a:pPr marL="0" indent="0" algn="l">
              <a:lnSpc>
                <a:spcPts val="4100"/>
              </a:lnSpc>
              <a:buNone/>
            </a:pPr>
            <a:r>
              <a:rPr lang="en-US" sz="2436" b="1" dirty="0">
                <a:solidFill>
                  <a:srgbClr val="FFD700"/>
                </a:solidFill>
                <a:latin typeface="Calibri" panose="020F0502020204030204" pitchFamily="34" charset="0"/>
                <a:ea typeface="Noto Sans" pitchFamily="34" charset="-122"/>
                <a:cs typeface="Calibri" panose="020F0502020204030204" pitchFamily="34" charset="0"/>
              </a:rPr>
              <a:t>The 2-Minute Rule</a:t>
            </a:r>
            <a:endParaRPr lang="en-US" sz="2436" b="1" dirty="0">
              <a:latin typeface="Calibri" panose="020F0502020204030204" pitchFamily="34" charset="0"/>
            </a:endParaRPr>
          </a:p>
        </p:txBody>
      </p:sp>
      <p:sp>
        <p:nvSpPr>
          <p:cNvPr id="4" name="Text 1"/>
          <p:cNvSpPr/>
          <p:nvPr/>
        </p:nvSpPr>
        <p:spPr>
          <a:xfrm>
            <a:off x="714375" y="1085850"/>
            <a:ext cx="5900974" cy="291747"/>
          </a:xfrm>
          <a:prstGeom prst="rect">
            <a:avLst/>
          </a:prstGeom>
          <a:noFill/>
          <a:ln/>
        </p:spPr>
        <p:txBody>
          <a:bodyPr wrap="none" lIns="0" tIns="0" rIns="0" bIns="0" rtlCol="0" anchor="t">
            <a:spAutoFit/>
          </a:bodyPr>
          <a:lstStyle/>
          <a:p>
            <a:pPr marL="0" indent="0" algn="l">
              <a:lnSpc>
                <a:spcPts val="24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When starting a new habit, it should take less than 2 minutes.</a:t>
            </a:r>
            <a:endParaRPr lang="en-US" b="1" dirty="0">
              <a:latin typeface="Calibri" panose="020F0502020204030204" pitchFamily="34" charset="0"/>
            </a:endParaRPr>
          </a:p>
        </p:txBody>
      </p:sp>
      <p:sp>
        <p:nvSpPr>
          <p:cNvPr id="5" name="Text 2"/>
          <p:cNvSpPr/>
          <p:nvPr/>
        </p:nvSpPr>
        <p:spPr>
          <a:xfrm>
            <a:off x="779719" y="2220444"/>
            <a:ext cx="2452145" cy="273601"/>
          </a:xfrm>
          <a:prstGeom prst="rect">
            <a:avLst/>
          </a:prstGeom>
          <a:noFill/>
          <a:ln/>
        </p:spPr>
        <p:txBody>
          <a:bodyPr wrap="none" lIns="0" tIns="0" rIns="0" bIns="0" rtlCol="0" anchor="t">
            <a:spAutoFit/>
          </a:bodyPr>
          <a:lstStyle/>
          <a:p>
            <a:pPr marL="0" indent="0" algn="r">
              <a:lnSpc>
                <a:spcPts val="2000"/>
              </a:lnSpc>
              <a:buNone/>
            </a:pPr>
            <a:r>
              <a:rPr lang="en-US" sz="2400" b="1" strike="sngStrike" dirty="0">
                <a:solidFill>
                  <a:srgbClr val="FFFFFF">
                    <a:alpha val="60000"/>
                  </a:srgbClr>
                </a:solidFill>
                <a:latin typeface="Calibri" panose="020F0502020204030204" pitchFamily="34" charset="0"/>
                <a:ea typeface="Noto Sans" pitchFamily="34" charset="-122"/>
                <a:cs typeface="Calibri" panose="020F0502020204030204" pitchFamily="34" charset="0"/>
              </a:rPr>
              <a:t>"Study for 3 hours"</a:t>
            </a:r>
            <a:endParaRPr lang="en-US" sz="2400" b="1" dirty="0">
              <a:latin typeface="Calibri" panose="020F0502020204030204" pitchFamily="34" charset="0"/>
            </a:endParaRPr>
          </a:p>
        </p:txBody>
      </p:sp>
      <p:pic>
        <p:nvPicPr>
          <p:cNvPr id="6" name="Image 1" descr="preencoded.png"/>
          <p:cNvPicPr>
            <a:picLocks noChangeAspect="1"/>
          </p:cNvPicPr>
          <p:nvPr/>
        </p:nvPicPr>
        <p:blipFill>
          <a:blip r:embed="rId4"/>
          <a:stretch>
            <a:fillRect/>
          </a:stretch>
        </p:blipFill>
        <p:spPr>
          <a:xfrm>
            <a:off x="4186238" y="2236517"/>
            <a:ext cx="200025" cy="228600"/>
          </a:xfrm>
          <a:prstGeom prst="rect">
            <a:avLst/>
          </a:prstGeom>
        </p:spPr>
      </p:pic>
      <p:sp>
        <p:nvSpPr>
          <p:cNvPr id="7" name="Text 3"/>
          <p:cNvSpPr/>
          <p:nvPr/>
        </p:nvSpPr>
        <p:spPr>
          <a:xfrm>
            <a:off x="4679156" y="2209728"/>
            <a:ext cx="4309201" cy="856709"/>
          </a:xfrm>
          <a:prstGeom prst="rect">
            <a:avLst/>
          </a:prstGeom>
          <a:noFill/>
          <a:ln/>
        </p:spPr>
        <p:txBody>
          <a:bodyPr wrap="square" lIns="0" tIns="0" rIns="0" bIns="0" rtlCol="0" anchor="t">
            <a:spAutoFit/>
          </a:bodyPr>
          <a:lstStyle/>
          <a:p>
            <a:pPr marL="0" indent="0" algn="ctr">
              <a:lnSpc>
                <a:spcPts val="2200"/>
              </a:lnSpc>
              <a:buNone/>
            </a:pPr>
            <a:r>
              <a:rPr lang="en-US" sz="2400" b="1" dirty="0">
                <a:solidFill>
                  <a:srgbClr val="FFD700"/>
                </a:solidFill>
                <a:latin typeface="Calibri" panose="020F0502020204030204" pitchFamily="34" charset="0"/>
                <a:ea typeface="Noto Sans" pitchFamily="34" charset="-122"/>
                <a:cs typeface="Calibri" panose="020F0502020204030204" pitchFamily="34" charset="0"/>
              </a:rPr>
              <a:t>“Put two bullet points</a:t>
            </a:r>
          </a:p>
          <a:p>
            <a:pPr marL="0" indent="0" algn="ctr">
              <a:lnSpc>
                <a:spcPts val="2200"/>
              </a:lnSpc>
              <a:buNone/>
            </a:pPr>
            <a:endParaRPr lang="en-US" sz="2400" b="1" dirty="0">
              <a:solidFill>
                <a:srgbClr val="FFD700"/>
              </a:solidFill>
              <a:latin typeface="Calibri" panose="020F0502020204030204" pitchFamily="34" charset="0"/>
              <a:ea typeface="Noto Sans" pitchFamily="34" charset="-122"/>
              <a:cs typeface="Calibri" panose="020F0502020204030204" pitchFamily="34" charset="0"/>
            </a:endParaRPr>
          </a:p>
          <a:p>
            <a:pPr marL="0" indent="0" algn="ctr">
              <a:lnSpc>
                <a:spcPts val="2200"/>
              </a:lnSpc>
              <a:buNone/>
            </a:pPr>
            <a:r>
              <a:rPr lang="en-US" sz="2400" b="1" dirty="0">
                <a:solidFill>
                  <a:srgbClr val="FFD700"/>
                </a:solidFill>
                <a:latin typeface="Calibri" panose="020F0502020204030204" pitchFamily="34" charset="0"/>
                <a:ea typeface="Noto Sans" pitchFamily="34" charset="-122"/>
                <a:cs typeface="Calibri" panose="020F0502020204030204" pitchFamily="34" charset="0"/>
              </a:rPr>
              <a:t>on a flashcard"</a:t>
            </a:r>
            <a:endParaRPr lang="en-US" sz="2400" b="1" dirty="0">
              <a:latin typeface="Calibri" panose="020F0502020204030204" pitchFamily="34" charset="0"/>
            </a:endParaRPr>
          </a:p>
        </p:txBody>
      </p:sp>
      <p:sp>
        <p:nvSpPr>
          <p:cNvPr id="8" name="Text 4"/>
          <p:cNvSpPr/>
          <p:nvPr/>
        </p:nvSpPr>
        <p:spPr>
          <a:xfrm>
            <a:off x="735493" y="3709702"/>
            <a:ext cx="3157851" cy="273601"/>
          </a:xfrm>
          <a:prstGeom prst="rect">
            <a:avLst/>
          </a:prstGeom>
          <a:noFill/>
          <a:ln/>
        </p:spPr>
        <p:txBody>
          <a:bodyPr wrap="none" lIns="0" tIns="0" rIns="0" bIns="0" rtlCol="0" anchor="t">
            <a:spAutoFit/>
          </a:bodyPr>
          <a:lstStyle/>
          <a:p>
            <a:pPr marL="0" indent="0" algn="r">
              <a:lnSpc>
                <a:spcPts val="2000"/>
              </a:lnSpc>
              <a:buNone/>
            </a:pPr>
            <a:r>
              <a:rPr lang="en-US" sz="2400" b="1" strike="sngStrike" dirty="0">
                <a:solidFill>
                  <a:srgbClr val="FFFFFF">
                    <a:alpha val="60000"/>
                  </a:srgbClr>
                </a:solidFill>
                <a:latin typeface="Calibri" panose="020F0502020204030204" pitchFamily="34" charset="0"/>
                <a:ea typeface="Noto Sans" pitchFamily="34" charset="-122"/>
                <a:cs typeface="Calibri" panose="020F0502020204030204" pitchFamily="34" charset="0"/>
              </a:rPr>
              <a:t>"Revise all of Chemistry"</a:t>
            </a:r>
            <a:endParaRPr lang="en-US" sz="2400" b="1" dirty="0">
              <a:latin typeface="Calibri" panose="020F0502020204030204" pitchFamily="34" charset="0"/>
            </a:endParaRPr>
          </a:p>
        </p:txBody>
      </p:sp>
      <p:pic>
        <p:nvPicPr>
          <p:cNvPr id="9" name="Image 2" descr="preencoded.png"/>
          <p:cNvPicPr>
            <a:picLocks noChangeAspect="1"/>
          </p:cNvPicPr>
          <p:nvPr/>
        </p:nvPicPr>
        <p:blipFill>
          <a:blip r:embed="rId4"/>
          <a:stretch>
            <a:fillRect/>
          </a:stretch>
        </p:blipFill>
        <p:spPr>
          <a:xfrm>
            <a:off x="4186238" y="3725775"/>
            <a:ext cx="200025" cy="228600"/>
          </a:xfrm>
          <a:prstGeom prst="rect">
            <a:avLst/>
          </a:prstGeom>
        </p:spPr>
      </p:pic>
      <p:sp>
        <p:nvSpPr>
          <p:cNvPr id="10" name="Text 5"/>
          <p:cNvSpPr/>
          <p:nvPr/>
        </p:nvSpPr>
        <p:spPr>
          <a:xfrm>
            <a:off x="4679156" y="3698986"/>
            <a:ext cx="4338384" cy="292837"/>
          </a:xfrm>
          <a:prstGeom prst="rect">
            <a:avLst/>
          </a:prstGeom>
          <a:noFill/>
          <a:ln/>
        </p:spPr>
        <p:txBody>
          <a:bodyPr wrap="square" lIns="0" tIns="0" rIns="0" bIns="0" rtlCol="0" anchor="t">
            <a:spAutoFit/>
          </a:bodyPr>
          <a:lstStyle/>
          <a:p>
            <a:pPr marL="0" indent="0" algn="ctr">
              <a:lnSpc>
                <a:spcPts val="2200"/>
              </a:lnSpc>
              <a:buNone/>
            </a:pPr>
            <a:r>
              <a:rPr lang="en-US" sz="2400" b="1" dirty="0">
                <a:solidFill>
                  <a:srgbClr val="FFD700"/>
                </a:solidFill>
                <a:latin typeface="Calibri" panose="020F0502020204030204" pitchFamily="34" charset="0"/>
                <a:ea typeface="Noto Sans" pitchFamily="34" charset="-122"/>
                <a:cs typeface="Calibri" panose="020F0502020204030204" pitchFamily="34" charset="0"/>
              </a:rPr>
              <a:t>"Read one page of notes"</a:t>
            </a:r>
            <a:endParaRPr lang="en-US" sz="2400" b="1" dirty="0">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714374" y="500063"/>
            <a:ext cx="8429625" cy="416140"/>
          </a:xfrm>
          <a:prstGeom prst="rect">
            <a:avLst/>
          </a:prstGeom>
          <a:noFill/>
          <a:ln/>
        </p:spPr>
        <p:txBody>
          <a:bodyPr wrap="square" lIns="0" tIns="0" rIns="0" bIns="0" rtlCol="0" anchor="t">
            <a:spAutoFit/>
          </a:bodyPr>
          <a:lstStyle/>
          <a:p>
            <a:pPr marL="0" indent="0" algn="l">
              <a:lnSpc>
                <a:spcPts val="3200"/>
              </a:lnSpc>
              <a:buNone/>
            </a:pPr>
            <a:r>
              <a:rPr lang="en-US" sz="3200" b="1" dirty="0">
                <a:solidFill>
                  <a:srgbClr val="FFD700"/>
                </a:solidFill>
                <a:latin typeface="Calibri" panose="020F0502020204030204" pitchFamily="34" charset="0"/>
                <a:ea typeface="Noto Sans" pitchFamily="34" charset="-122"/>
                <a:cs typeface="Calibri" panose="020F0502020204030204" pitchFamily="34" charset="0"/>
              </a:rPr>
              <a:t>Your phone is designed to beat your willpower</a:t>
            </a:r>
            <a:endParaRPr lang="en-US" sz="3200" b="1" dirty="0">
              <a:latin typeface="Calibri" panose="020F0502020204030204" pitchFamily="34" charset="0"/>
            </a:endParaRPr>
          </a:p>
        </p:txBody>
      </p:sp>
      <p:sp>
        <p:nvSpPr>
          <p:cNvPr id="4" name="Text 1"/>
          <p:cNvSpPr/>
          <p:nvPr/>
        </p:nvSpPr>
        <p:spPr>
          <a:xfrm>
            <a:off x="714375" y="1254190"/>
            <a:ext cx="7143750" cy="564257"/>
          </a:xfrm>
          <a:prstGeom prst="rect">
            <a:avLst/>
          </a:prstGeom>
          <a:noFill/>
          <a:ln/>
        </p:spPr>
        <p:txBody>
          <a:bodyPr wrap="square" lIns="0" tIns="0" rIns="0" bIns="0" rtlCol="0" anchor="t">
            <a:spAutoFit/>
          </a:bodyPr>
          <a:lstStyle/>
          <a:p>
            <a:pPr marL="0" indent="0" algn="l">
              <a:lnSpc>
                <a:spcPts val="2200"/>
              </a:lnSpc>
              <a:buNone/>
            </a:pPr>
            <a:r>
              <a:rPr lang="en-US" sz="2000" b="1" dirty="0">
                <a:solidFill>
                  <a:srgbClr val="FFFFFF"/>
                </a:solidFill>
                <a:latin typeface="Calibri" panose="020F0502020204030204" pitchFamily="34" charset="0"/>
                <a:ea typeface="Noto Sans" pitchFamily="34" charset="-122"/>
                <a:cs typeface="Calibri" panose="020F0502020204030204" pitchFamily="34" charset="0"/>
              </a:rPr>
              <a:t>Social media companies employ hundreds of engineers to make their apps addictive. You can't out-willpower that.</a:t>
            </a:r>
            <a:endParaRPr lang="en-US" sz="2000" b="1" dirty="0">
              <a:latin typeface="Calibri" panose="020F0502020204030204" pitchFamily="34" charset="0"/>
            </a:endParaRPr>
          </a:p>
        </p:txBody>
      </p:sp>
      <p:sp>
        <p:nvSpPr>
          <p:cNvPr id="5" name="Text 2"/>
          <p:cNvSpPr/>
          <p:nvPr/>
        </p:nvSpPr>
        <p:spPr>
          <a:xfrm>
            <a:off x="714375" y="2451702"/>
            <a:ext cx="2415598" cy="313932"/>
          </a:xfrm>
          <a:prstGeom prst="rect">
            <a:avLst/>
          </a:prstGeom>
          <a:noFill/>
          <a:ln/>
        </p:spPr>
        <p:txBody>
          <a:bodyPr wrap="none" lIns="0" tIns="0" rIns="0" bIns="0" rtlCol="0" anchor="t">
            <a:spAutoFit/>
          </a:bodyPr>
          <a:lstStyle/>
          <a:p>
            <a:pPr marL="0" indent="0" algn="l">
              <a:lnSpc>
                <a:spcPts val="2700"/>
              </a:lnSpc>
              <a:buNone/>
            </a:pPr>
            <a:r>
              <a:rPr lang="en-US" sz="1602" b="1" dirty="0">
                <a:solidFill>
                  <a:srgbClr val="FFD700"/>
                </a:solidFill>
                <a:latin typeface="Calibri" panose="020F0502020204030204" pitchFamily="34" charset="0"/>
                <a:ea typeface="Noto Sans" pitchFamily="34" charset="-122"/>
                <a:cs typeface="Calibri" panose="020F0502020204030204" pitchFamily="34" charset="0"/>
              </a:rPr>
              <a:t>Solution: Change the system</a:t>
            </a:r>
            <a:endParaRPr lang="en-US" sz="1602" b="1" dirty="0">
              <a:latin typeface="Calibri" panose="020F0502020204030204" pitchFamily="34" charset="0"/>
            </a:endParaRPr>
          </a:p>
        </p:txBody>
      </p:sp>
      <p:sp>
        <p:nvSpPr>
          <p:cNvPr id="6" name="Text 3"/>
          <p:cNvSpPr/>
          <p:nvPr/>
        </p:nvSpPr>
        <p:spPr>
          <a:xfrm>
            <a:off x="690748" y="2952841"/>
            <a:ext cx="179536" cy="373692"/>
          </a:xfrm>
          <a:prstGeom prst="rect">
            <a:avLst/>
          </a:prstGeom>
          <a:noFill/>
          <a:ln/>
        </p:spPr>
        <p:txBody>
          <a:bodyPr wrap="none" lIns="0" tIns="0" rIns="0" bIns="0" rtlCol="0" anchor="t">
            <a:spAutoFit/>
          </a:bodyPr>
          <a:lstStyle/>
          <a:p>
            <a:pPr marL="0" indent="0" algn="l">
              <a:lnSpc>
                <a:spcPts val="2900"/>
              </a:lnSpc>
              <a:buNone/>
            </a:pPr>
            <a:r>
              <a:rPr lang="en-US" sz="2800" b="1" dirty="0">
                <a:solidFill>
                  <a:srgbClr val="FFD700"/>
                </a:solidFill>
                <a:latin typeface="Calibri" panose="020F0502020204030204" pitchFamily="34" charset="0"/>
                <a:ea typeface="Noto Sans" pitchFamily="34" charset="-122"/>
                <a:cs typeface="Calibri" panose="020F0502020204030204" pitchFamily="34" charset="0"/>
              </a:rPr>
              <a:t>•</a:t>
            </a:r>
            <a:endParaRPr lang="en-US" sz="2800" b="1" dirty="0">
              <a:latin typeface="Calibri" panose="020F0502020204030204" pitchFamily="34" charset="0"/>
            </a:endParaRPr>
          </a:p>
        </p:txBody>
      </p:sp>
      <p:sp>
        <p:nvSpPr>
          <p:cNvPr id="7" name="Text 4"/>
          <p:cNvSpPr/>
          <p:nvPr/>
        </p:nvSpPr>
        <p:spPr>
          <a:xfrm>
            <a:off x="1000125" y="2985697"/>
            <a:ext cx="3433825" cy="282129"/>
          </a:xfrm>
          <a:prstGeom prst="rect">
            <a:avLst/>
          </a:prstGeom>
          <a:noFill/>
          <a:ln/>
        </p:spPr>
        <p:txBody>
          <a:bodyPr wrap="none" lIns="0" tIns="0" rIns="0" bIns="0" rtlCol="0" anchor="t">
            <a:spAutoFit/>
          </a:bodyPr>
          <a:lstStyle/>
          <a:p>
            <a:pPr marL="0" indent="0" algn="l">
              <a:lnSpc>
                <a:spcPts val="2200"/>
              </a:lnSpc>
              <a:buNone/>
            </a:pPr>
            <a:r>
              <a:rPr lang="en-US" sz="2000" b="1" dirty="0">
                <a:solidFill>
                  <a:srgbClr val="FFFFFF"/>
                </a:solidFill>
                <a:latin typeface="Calibri" panose="020F0502020204030204" pitchFamily="34" charset="0"/>
                <a:ea typeface="Noto Sans" pitchFamily="34" charset="-122"/>
                <a:cs typeface="Calibri" panose="020F0502020204030204" pitchFamily="34" charset="0"/>
              </a:rPr>
              <a:t>Delete apps during exam season</a:t>
            </a:r>
            <a:endParaRPr lang="en-US" sz="2000" b="1" dirty="0">
              <a:latin typeface="Calibri" panose="020F0502020204030204" pitchFamily="34" charset="0"/>
            </a:endParaRPr>
          </a:p>
        </p:txBody>
      </p:sp>
      <p:sp>
        <p:nvSpPr>
          <p:cNvPr id="8" name="Text 5"/>
          <p:cNvSpPr/>
          <p:nvPr/>
        </p:nvSpPr>
        <p:spPr>
          <a:xfrm>
            <a:off x="687481" y="3352979"/>
            <a:ext cx="179536" cy="373692"/>
          </a:xfrm>
          <a:prstGeom prst="rect">
            <a:avLst/>
          </a:prstGeom>
          <a:noFill/>
          <a:ln/>
        </p:spPr>
        <p:txBody>
          <a:bodyPr wrap="none" lIns="0" tIns="0" rIns="0" bIns="0" rtlCol="0" anchor="t">
            <a:spAutoFit/>
          </a:bodyPr>
          <a:lstStyle/>
          <a:p>
            <a:pPr marL="0" indent="0" algn="l">
              <a:lnSpc>
                <a:spcPts val="2900"/>
              </a:lnSpc>
              <a:buNone/>
            </a:pPr>
            <a:r>
              <a:rPr lang="en-US" sz="2800" b="1" dirty="0">
                <a:solidFill>
                  <a:srgbClr val="FFD700"/>
                </a:solidFill>
                <a:latin typeface="Calibri" panose="020F0502020204030204" pitchFamily="34" charset="0"/>
                <a:ea typeface="Noto Sans" pitchFamily="34" charset="-122"/>
                <a:cs typeface="Calibri" panose="020F0502020204030204" pitchFamily="34" charset="0"/>
              </a:rPr>
              <a:t>•</a:t>
            </a:r>
            <a:endParaRPr lang="en-US" sz="2800" b="1" dirty="0">
              <a:latin typeface="Calibri" panose="020F0502020204030204" pitchFamily="34" charset="0"/>
            </a:endParaRPr>
          </a:p>
        </p:txBody>
      </p:sp>
      <p:sp>
        <p:nvSpPr>
          <p:cNvPr id="9" name="Text 6"/>
          <p:cNvSpPr/>
          <p:nvPr/>
        </p:nvSpPr>
        <p:spPr>
          <a:xfrm>
            <a:off x="1000125" y="3374306"/>
            <a:ext cx="1596656" cy="282129"/>
          </a:xfrm>
          <a:prstGeom prst="rect">
            <a:avLst/>
          </a:prstGeom>
          <a:noFill/>
          <a:ln/>
        </p:spPr>
        <p:txBody>
          <a:bodyPr wrap="none" lIns="0" tIns="0" rIns="0" bIns="0" rtlCol="0" anchor="t">
            <a:spAutoFit/>
          </a:bodyPr>
          <a:lstStyle/>
          <a:p>
            <a:pPr marL="0" indent="0" algn="l">
              <a:lnSpc>
                <a:spcPts val="2200"/>
              </a:lnSpc>
              <a:buNone/>
            </a:pPr>
            <a:r>
              <a:rPr lang="en-US" sz="2000" b="1" dirty="0">
                <a:solidFill>
                  <a:srgbClr val="FFFFFF"/>
                </a:solidFill>
                <a:latin typeface="Calibri" panose="020F0502020204030204" pitchFamily="34" charset="0"/>
                <a:ea typeface="Noto Sans" pitchFamily="34" charset="-122"/>
                <a:cs typeface="Calibri" panose="020F0502020204030204" pitchFamily="34" charset="0"/>
              </a:rPr>
              <a:t>Use app timers</a:t>
            </a:r>
            <a:endParaRPr lang="en-US" sz="2000" b="1" dirty="0">
              <a:latin typeface="Calibri" panose="020F0502020204030204" pitchFamily="34" charset="0"/>
            </a:endParaRPr>
          </a:p>
        </p:txBody>
      </p:sp>
      <p:sp>
        <p:nvSpPr>
          <p:cNvPr id="10" name="Text 7"/>
          <p:cNvSpPr/>
          <p:nvPr/>
        </p:nvSpPr>
        <p:spPr>
          <a:xfrm>
            <a:off x="700928" y="3728141"/>
            <a:ext cx="179536" cy="373692"/>
          </a:xfrm>
          <a:prstGeom prst="rect">
            <a:avLst/>
          </a:prstGeom>
          <a:noFill/>
          <a:ln/>
        </p:spPr>
        <p:txBody>
          <a:bodyPr wrap="none" lIns="0" tIns="0" rIns="0" bIns="0" rtlCol="0" anchor="t">
            <a:spAutoFit/>
          </a:bodyPr>
          <a:lstStyle/>
          <a:p>
            <a:pPr marL="0" indent="0" algn="l">
              <a:lnSpc>
                <a:spcPts val="2900"/>
              </a:lnSpc>
              <a:buNone/>
            </a:pPr>
            <a:r>
              <a:rPr lang="en-US" sz="2800" b="1" dirty="0">
                <a:solidFill>
                  <a:srgbClr val="FFD700"/>
                </a:solidFill>
                <a:latin typeface="Calibri" panose="020F0502020204030204" pitchFamily="34" charset="0"/>
                <a:ea typeface="Noto Sans" pitchFamily="34" charset="-122"/>
                <a:cs typeface="Calibri" panose="020F0502020204030204" pitchFamily="34" charset="0"/>
              </a:rPr>
              <a:t>•</a:t>
            </a:r>
            <a:endParaRPr lang="en-US" sz="2800" b="1" dirty="0">
              <a:latin typeface="Calibri" panose="020F0502020204030204" pitchFamily="34" charset="0"/>
            </a:endParaRPr>
          </a:p>
        </p:txBody>
      </p:sp>
      <p:sp>
        <p:nvSpPr>
          <p:cNvPr id="11" name="Text 8"/>
          <p:cNvSpPr/>
          <p:nvPr/>
        </p:nvSpPr>
        <p:spPr>
          <a:xfrm>
            <a:off x="1000125" y="3762915"/>
            <a:ext cx="4674934" cy="282129"/>
          </a:xfrm>
          <a:prstGeom prst="rect">
            <a:avLst/>
          </a:prstGeom>
          <a:noFill/>
          <a:ln/>
        </p:spPr>
        <p:txBody>
          <a:bodyPr wrap="none" lIns="0" tIns="0" rIns="0" bIns="0" rtlCol="0" anchor="t">
            <a:spAutoFit/>
          </a:bodyPr>
          <a:lstStyle/>
          <a:p>
            <a:pPr marL="0" indent="0" algn="l">
              <a:lnSpc>
                <a:spcPts val="2200"/>
              </a:lnSpc>
              <a:buNone/>
            </a:pPr>
            <a:r>
              <a:rPr lang="en-US" sz="2000" b="1" dirty="0">
                <a:solidFill>
                  <a:srgbClr val="FFFFFF"/>
                </a:solidFill>
                <a:latin typeface="Calibri" panose="020F0502020204030204" pitchFamily="34" charset="0"/>
                <a:ea typeface="Noto Sans" pitchFamily="34" charset="-122"/>
                <a:cs typeface="Calibri" panose="020F0502020204030204" pitchFamily="34" charset="0"/>
              </a:rPr>
              <a:t>Keep phone in another room while studying</a:t>
            </a:r>
            <a:endParaRPr lang="en-US" sz="2000" b="1" dirty="0">
              <a:latin typeface="Calibri" panose="020F0502020204030204" pitchFamily="34" charset="0"/>
            </a:endParaRPr>
          </a:p>
        </p:txBody>
      </p:sp>
      <p:sp>
        <p:nvSpPr>
          <p:cNvPr id="12" name="Text 9"/>
          <p:cNvSpPr/>
          <p:nvPr/>
        </p:nvSpPr>
        <p:spPr>
          <a:xfrm>
            <a:off x="700928" y="4116750"/>
            <a:ext cx="179536" cy="373692"/>
          </a:xfrm>
          <a:prstGeom prst="rect">
            <a:avLst/>
          </a:prstGeom>
          <a:noFill/>
          <a:ln/>
        </p:spPr>
        <p:txBody>
          <a:bodyPr wrap="none" lIns="0" tIns="0" rIns="0" bIns="0" rtlCol="0" anchor="t">
            <a:spAutoFit/>
          </a:bodyPr>
          <a:lstStyle/>
          <a:p>
            <a:pPr marL="0" indent="0" algn="l">
              <a:lnSpc>
                <a:spcPts val="2900"/>
              </a:lnSpc>
              <a:buNone/>
            </a:pPr>
            <a:r>
              <a:rPr lang="en-US" sz="2800" b="1" dirty="0">
                <a:solidFill>
                  <a:srgbClr val="FFD700"/>
                </a:solidFill>
                <a:latin typeface="Calibri" panose="020F0502020204030204" pitchFamily="34" charset="0"/>
                <a:ea typeface="Noto Sans" pitchFamily="34" charset="-122"/>
                <a:cs typeface="Calibri" panose="020F0502020204030204" pitchFamily="34" charset="0"/>
              </a:rPr>
              <a:t>•</a:t>
            </a:r>
            <a:endParaRPr lang="en-US" sz="2800" b="1" dirty="0">
              <a:latin typeface="Calibri" panose="020F0502020204030204" pitchFamily="34" charset="0"/>
            </a:endParaRPr>
          </a:p>
        </p:txBody>
      </p:sp>
      <p:sp>
        <p:nvSpPr>
          <p:cNvPr id="13" name="Text 10"/>
          <p:cNvSpPr/>
          <p:nvPr/>
        </p:nvSpPr>
        <p:spPr>
          <a:xfrm>
            <a:off x="1000125" y="4151523"/>
            <a:ext cx="2536592" cy="282129"/>
          </a:xfrm>
          <a:prstGeom prst="rect">
            <a:avLst/>
          </a:prstGeom>
          <a:noFill/>
          <a:ln/>
        </p:spPr>
        <p:txBody>
          <a:bodyPr wrap="none" lIns="0" tIns="0" rIns="0" bIns="0" rtlCol="0" anchor="t">
            <a:spAutoFit/>
          </a:bodyPr>
          <a:lstStyle/>
          <a:p>
            <a:pPr marL="0" indent="0" algn="l">
              <a:lnSpc>
                <a:spcPts val="2200"/>
              </a:lnSpc>
              <a:buNone/>
            </a:pPr>
            <a:r>
              <a:rPr lang="en-US" sz="2000" b="1" dirty="0">
                <a:solidFill>
                  <a:srgbClr val="FFFFFF"/>
                </a:solidFill>
                <a:latin typeface="Calibri" panose="020F0502020204030204" pitchFamily="34" charset="0"/>
                <a:ea typeface="Noto Sans" pitchFamily="34" charset="-122"/>
                <a:cs typeface="Calibri" panose="020F0502020204030204" pitchFamily="34" charset="0"/>
              </a:rPr>
              <a:t>Turn off all notifications</a:t>
            </a:r>
            <a:endParaRPr lang="en-US" sz="2000" b="1" dirty="0">
              <a:latin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714374" y="500063"/>
            <a:ext cx="8137795" cy="429669"/>
          </a:xfrm>
          <a:prstGeom prst="rect">
            <a:avLst/>
          </a:prstGeom>
          <a:noFill/>
          <a:ln/>
        </p:spPr>
        <p:txBody>
          <a:bodyPr wrap="square" lIns="0" tIns="0" rIns="0" bIns="0" rtlCol="0" anchor="t">
            <a:spAutoFit/>
          </a:bodyPr>
          <a:lstStyle/>
          <a:p>
            <a:pPr marL="0" indent="0" algn="l">
              <a:lnSpc>
                <a:spcPts val="3200"/>
              </a:lnSpc>
              <a:buNone/>
            </a:pPr>
            <a:r>
              <a:rPr lang="en-US" sz="3600" b="1" dirty="0">
                <a:solidFill>
                  <a:srgbClr val="FFD700"/>
                </a:solidFill>
                <a:latin typeface="Calibri" panose="020F0502020204030204" pitchFamily="34" charset="0"/>
                <a:ea typeface="Noto Sans" pitchFamily="34" charset="-122"/>
                <a:cs typeface="Calibri" panose="020F0502020204030204" pitchFamily="34" charset="0"/>
              </a:rPr>
              <a:t>Build new habits onto existing ones</a:t>
            </a:r>
            <a:endParaRPr lang="en-US" sz="3600" b="1" dirty="0">
              <a:latin typeface="Calibri" panose="020F0502020204030204" pitchFamily="34" charset="0"/>
            </a:endParaRPr>
          </a:p>
        </p:txBody>
      </p:sp>
      <p:sp>
        <p:nvSpPr>
          <p:cNvPr id="4" name="Shape 1"/>
          <p:cNvSpPr/>
          <p:nvPr/>
        </p:nvSpPr>
        <p:spPr>
          <a:xfrm>
            <a:off x="714375" y="1140126"/>
            <a:ext cx="7715250" cy="1143000"/>
          </a:xfrm>
          <a:prstGeom prst="rect">
            <a:avLst/>
          </a:prstGeom>
          <a:solidFill>
            <a:srgbClr val="FFD700">
              <a:alpha val="8000"/>
            </a:srgbClr>
          </a:solidFill>
          <a:ln/>
        </p:spPr>
        <p:txBody>
          <a:bodyPr/>
          <a:lstStyle/>
          <a:p>
            <a:endParaRPr lang="en-GB" b="1" dirty="0">
              <a:latin typeface="Calibri" panose="020F0502020204030204" pitchFamily="34" charset="0"/>
            </a:endParaRPr>
          </a:p>
        </p:txBody>
      </p:sp>
      <p:sp>
        <p:nvSpPr>
          <p:cNvPr id="5" name="Shape 2"/>
          <p:cNvSpPr/>
          <p:nvPr/>
        </p:nvSpPr>
        <p:spPr>
          <a:xfrm>
            <a:off x="714375" y="1140126"/>
            <a:ext cx="28575" cy="1143000"/>
          </a:xfrm>
          <a:prstGeom prst="rect">
            <a:avLst/>
          </a:prstGeom>
          <a:solidFill>
            <a:srgbClr val="FFD700"/>
          </a:solidFill>
          <a:ln/>
        </p:spPr>
        <p:txBody>
          <a:bodyPr/>
          <a:lstStyle/>
          <a:p>
            <a:endParaRPr lang="en-GB" b="1" dirty="0">
              <a:latin typeface="Calibri" panose="020F0502020204030204" pitchFamily="34" charset="0"/>
            </a:endParaRPr>
          </a:p>
        </p:txBody>
      </p:sp>
      <p:sp>
        <p:nvSpPr>
          <p:cNvPr id="6" name="Text 3"/>
          <p:cNvSpPr/>
          <p:nvPr/>
        </p:nvSpPr>
        <p:spPr>
          <a:xfrm>
            <a:off x="1000125" y="1354438"/>
            <a:ext cx="664669" cy="239746"/>
          </a:xfrm>
          <a:prstGeom prst="rect">
            <a:avLst/>
          </a:prstGeom>
          <a:noFill/>
          <a:ln/>
        </p:spPr>
        <p:txBody>
          <a:bodyPr wrap="none" lIns="0" tIns="0" rIns="0" bIns="0" rtlCol="0" anchor="t">
            <a:spAutoFit/>
          </a:bodyPr>
          <a:lstStyle/>
          <a:p>
            <a:pPr marL="0" indent="0" algn="l">
              <a:lnSpc>
                <a:spcPts val="2000"/>
              </a:lnSpc>
              <a:buNone/>
            </a:pPr>
            <a:r>
              <a:rPr lang="en-US" sz="1400" b="1" dirty="0">
                <a:solidFill>
                  <a:srgbClr val="FFD700"/>
                </a:solidFill>
                <a:latin typeface="Calibri" panose="020F0502020204030204" pitchFamily="34" charset="0"/>
                <a:ea typeface="Noto Sans" pitchFamily="34" charset="-122"/>
                <a:cs typeface="Calibri" panose="020F0502020204030204" pitchFamily="34" charset="0"/>
              </a:rPr>
              <a:t>Formula:</a:t>
            </a:r>
            <a:endParaRPr lang="en-US" sz="1400" b="1" dirty="0">
              <a:latin typeface="Calibri" panose="020F0502020204030204" pitchFamily="34" charset="0"/>
            </a:endParaRPr>
          </a:p>
        </p:txBody>
      </p:sp>
      <p:sp>
        <p:nvSpPr>
          <p:cNvPr id="7" name="Text 4"/>
          <p:cNvSpPr/>
          <p:nvPr/>
        </p:nvSpPr>
        <p:spPr>
          <a:xfrm>
            <a:off x="1000125" y="1725913"/>
            <a:ext cx="3743525" cy="317395"/>
          </a:xfrm>
          <a:prstGeom prst="rect">
            <a:avLst/>
          </a:prstGeom>
          <a:noFill/>
          <a:ln/>
        </p:spPr>
        <p:txBody>
          <a:bodyPr wrap="none" lIns="0" tIns="0" rIns="0" bIns="0" rtlCol="0" anchor="t">
            <a:spAutoFit/>
          </a:bodyPr>
          <a:lstStyle/>
          <a:p>
            <a:pPr marL="0" indent="0" algn="l">
              <a:lnSpc>
                <a:spcPts val="2700"/>
              </a:lnSpc>
              <a:buNone/>
            </a:pPr>
            <a:r>
              <a:rPr lang="en-US" sz="1704" b="1" dirty="0">
                <a:solidFill>
                  <a:srgbClr val="FFFFFF"/>
                </a:solidFill>
                <a:latin typeface="Calibri" panose="020F0502020204030204" pitchFamily="34" charset="0"/>
                <a:ea typeface="Noto Sans" pitchFamily="34" charset="-122"/>
                <a:cs typeface="Calibri" panose="020F0502020204030204" pitchFamily="34" charset="0"/>
              </a:rPr>
              <a:t>After </a:t>
            </a:r>
            <a:r>
              <a:rPr lang="en-US" sz="1602" b="1" dirty="0">
                <a:solidFill>
                  <a:srgbClr val="FFD700"/>
                </a:solidFill>
                <a:latin typeface="Calibri" panose="020F0502020204030204" pitchFamily="34" charset="0"/>
                <a:ea typeface="Noto Sans" pitchFamily="34" charset="-122"/>
                <a:cs typeface="Calibri" panose="020F0502020204030204" pitchFamily="34" charset="0"/>
              </a:rPr>
              <a:t>[CURRENT HABIT]</a:t>
            </a:r>
            <a:r>
              <a:rPr lang="en-US" sz="1704" b="1" dirty="0">
                <a:solidFill>
                  <a:srgbClr val="FFFFFF"/>
                </a:solidFill>
                <a:latin typeface="Calibri" panose="020F0502020204030204" pitchFamily="34" charset="0"/>
                <a:ea typeface="Noto Sans" pitchFamily="34" charset="-122"/>
                <a:cs typeface="Calibri" panose="020F0502020204030204" pitchFamily="34" charset="0"/>
              </a:rPr>
              <a:t>, I will </a:t>
            </a:r>
            <a:r>
              <a:rPr lang="en-US" sz="1602" b="1" dirty="0">
                <a:solidFill>
                  <a:srgbClr val="FFD700"/>
                </a:solidFill>
                <a:latin typeface="Calibri" panose="020F0502020204030204" pitchFamily="34" charset="0"/>
                <a:ea typeface="Noto Sans" pitchFamily="34" charset="-122"/>
                <a:cs typeface="Calibri" panose="020F0502020204030204" pitchFamily="34" charset="0"/>
              </a:rPr>
              <a:t>[NEW HABIT]</a:t>
            </a:r>
            <a:endParaRPr lang="en-US" sz="1704" b="1" dirty="0">
              <a:latin typeface="Calibri" panose="020F0502020204030204" pitchFamily="34" charset="0"/>
            </a:endParaRPr>
          </a:p>
        </p:txBody>
      </p:sp>
      <p:sp>
        <p:nvSpPr>
          <p:cNvPr id="8" name="Text 5"/>
          <p:cNvSpPr/>
          <p:nvPr/>
        </p:nvSpPr>
        <p:spPr>
          <a:xfrm>
            <a:off x="714375" y="2711751"/>
            <a:ext cx="7200882" cy="256480"/>
          </a:xfrm>
          <a:prstGeom prst="rect">
            <a:avLst/>
          </a:prstGeom>
          <a:noFill/>
          <a:ln/>
        </p:spPr>
        <p:txBody>
          <a:bodyPr wrap="none" lIns="340233" tIns="0" rIns="0" bIns="0" rtlCol="0" anchor="t">
            <a:spAutoFit/>
          </a:bodyPr>
          <a:lstStyle/>
          <a:p>
            <a:pPr marL="0" indent="0" algn="l">
              <a:lnSpc>
                <a:spcPts val="20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After I brush my teeth at night, I'll lay out tomorrow's revision materials</a:t>
            </a:r>
            <a:endParaRPr lang="en-US" b="1" dirty="0">
              <a:latin typeface="Calibri" panose="020F0502020204030204" pitchFamily="34" charset="0"/>
            </a:endParaRPr>
          </a:p>
        </p:txBody>
      </p:sp>
      <p:sp>
        <p:nvSpPr>
          <p:cNvPr id="9" name="Text 6"/>
          <p:cNvSpPr/>
          <p:nvPr/>
        </p:nvSpPr>
        <p:spPr>
          <a:xfrm>
            <a:off x="714375" y="3168951"/>
            <a:ext cx="4898585" cy="256480"/>
          </a:xfrm>
          <a:prstGeom prst="rect">
            <a:avLst/>
          </a:prstGeom>
          <a:noFill/>
          <a:ln/>
        </p:spPr>
        <p:txBody>
          <a:bodyPr wrap="none" lIns="340233" tIns="0" rIns="0" bIns="0" rtlCol="0" anchor="t">
            <a:spAutoFit/>
          </a:bodyPr>
          <a:lstStyle/>
          <a:p>
            <a:pPr marL="0" indent="0" algn="l">
              <a:lnSpc>
                <a:spcPts val="20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After I eat lunch, I'll do 10 minutes of flashcards</a:t>
            </a:r>
            <a:endParaRPr lang="en-US" b="1" dirty="0">
              <a:latin typeface="Calibri" panose="020F0502020204030204" pitchFamily="34" charset="0"/>
            </a:endParaRPr>
          </a:p>
        </p:txBody>
      </p:sp>
      <p:sp>
        <p:nvSpPr>
          <p:cNvPr id="10" name="Text 7"/>
          <p:cNvSpPr/>
          <p:nvPr/>
        </p:nvSpPr>
        <p:spPr>
          <a:xfrm>
            <a:off x="714375" y="3626151"/>
            <a:ext cx="7384842" cy="256480"/>
          </a:xfrm>
          <a:prstGeom prst="rect">
            <a:avLst/>
          </a:prstGeom>
          <a:noFill/>
          <a:ln/>
        </p:spPr>
        <p:txBody>
          <a:bodyPr wrap="none" lIns="340233" tIns="0" rIns="0" bIns="0" rtlCol="0" anchor="t">
            <a:spAutoFit/>
          </a:bodyPr>
          <a:lstStyle/>
          <a:p>
            <a:pPr marL="0" indent="0" algn="l">
              <a:lnSpc>
                <a:spcPts val="20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After I finish one subject, I'll take a 5-minute walk before starting the next</a:t>
            </a:r>
            <a:endParaRPr lang="en-US" b="1" dirty="0">
              <a:latin typeface="Calibri" panose="020F0502020204030204" pitchFamily="34" charset="0"/>
            </a:endParaRPr>
          </a:p>
        </p:txBody>
      </p:sp>
      <p:sp>
        <p:nvSpPr>
          <p:cNvPr id="11" name="Text 8"/>
          <p:cNvSpPr/>
          <p:nvPr/>
        </p:nvSpPr>
        <p:spPr>
          <a:xfrm>
            <a:off x="714375" y="2711751"/>
            <a:ext cx="109004" cy="269304"/>
          </a:xfrm>
          <a:prstGeom prst="rect">
            <a:avLst/>
          </a:prstGeom>
          <a:noFill/>
          <a:ln/>
        </p:spPr>
        <p:txBody>
          <a:bodyPr wrap="none" lIns="0" tIns="0" rIns="0" bIns="0" rtlCol="0" anchor="t">
            <a:spAutoFit/>
          </a:bodyPr>
          <a:lstStyle/>
          <a:p>
            <a:pPr marL="0" indent="0" algn="l">
              <a:lnSpc>
                <a:spcPts val="2200"/>
              </a:lnSpc>
              <a:buNone/>
            </a:pPr>
            <a:r>
              <a:rPr lang="en-US" sz="1704" b="1" dirty="0">
                <a:solidFill>
                  <a:srgbClr val="FFD700"/>
                </a:solidFill>
                <a:latin typeface="Calibri" panose="020F0502020204030204" pitchFamily="34" charset="0"/>
                <a:ea typeface="Noto Sans" pitchFamily="34" charset="-122"/>
                <a:cs typeface="Calibri" panose="020F0502020204030204" pitchFamily="34" charset="0"/>
              </a:rPr>
              <a:t>•</a:t>
            </a:r>
            <a:endParaRPr lang="en-US" sz="1704" b="1" dirty="0">
              <a:latin typeface="Calibri" panose="020F0502020204030204" pitchFamily="34" charset="0"/>
            </a:endParaRPr>
          </a:p>
        </p:txBody>
      </p:sp>
      <p:sp>
        <p:nvSpPr>
          <p:cNvPr id="12" name="Text 9"/>
          <p:cNvSpPr/>
          <p:nvPr/>
        </p:nvSpPr>
        <p:spPr>
          <a:xfrm>
            <a:off x="714375" y="3168951"/>
            <a:ext cx="109004" cy="269304"/>
          </a:xfrm>
          <a:prstGeom prst="rect">
            <a:avLst/>
          </a:prstGeom>
          <a:noFill/>
          <a:ln/>
        </p:spPr>
        <p:txBody>
          <a:bodyPr wrap="none" lIns="0" tIns="0" rIns="0" bIns="0" rtlCol="0" anchor="t">
            <a:spAutoFit/>
          </a:bodyPr>
          <a:lstStyle/>
          <a:p>
            <a:pPr marL="0" indent="0" algn="l">
              <a:lnSpc>
                <a:spcPts val="2200"/>
              </a:lnSpc>
              <a:buNone/>
            </a:pPr>
            <a:r>
              <a:rPr lang="en-US" sz="1704" b="1" dirty="0">
                <a:solidFill>
                  <a:srgbClr val="FFD700"/>
                </a:solidFill>
                <a:latin typeface="Calibri" panose="020F0502020204030204" pitchFamily="34" charset="0"/>
                <a:ea typeface="Noto Sans" pitchFamily="34" charset="-122"/>
                <a:cs typeface="Calibri" panose="020F0502020204030204" pitchFamily="34" charset="0"/>
              </a:rPr>
              <a:t>•</a:t>
            </a:r>
            <a:endParaRPr lang="en-US" sz="1704" b="1" dirty="0">
              <a:latin typeface="Calibri" panose="020F0502020204030204" pitchFamily="34" charset="0"/>
            </a:endParaRPr>
          </a:p>
        </p:txBody>
      </p:sp>
      <p:sp>
        <p:nvSpPr>
          <p:cNvPr id="13" name="Text 10"/>
          <p:cNvSpPr/>
          <p:nvPr/>
        </p:nvSpPr>
        <p:spPr>
          <a:xfrm>
            <a:off x="714375" y="3626151"/>
            <a:ext cx="109004" cy="269304"/>
          </a:xfrm>
          <a:prstGeom prst="rect">
            <a:avLst/>
          </a:prstGeom>
          <a:noFill/>
          <a:ln/>
        </p:spPr>
        <p:txBody>
          <a:bodyPr wrap="none" lIns="0" tIns="0" rIns="0" bIns="0" rtlCol="0" anchor="t">
            <a:spAutoFit/>
          </a:bodyPr>
          <a:lstStyle/>
          <a:p>
            <a:pPr marL="0" indent="0" algn="l">
              <a:lnSpc>
                <a:spcPts val="2200"/>
              </a:lnSpc>
              <a:buNone/>
            </a:pPr>
            <a:r>
              <a:rPr lang="en-US" sz="1704" b="1" dirty="0">
                <a:solidFill>
                  <a:srgbClr val="FFD700"/>
                </a:solidFill>
                <a:latin typeface="Calibri" panose="020F0502020204030204" pitchFamily="34" charset="0"/>
                <a:ea typeface="Noto Sans" pitchFamily="34" charset="-122"/>
                <a:cs typeface="Calibri" panose="020F0502020204030204" pitchFamily="34" charset="0"/>
              </a:rPr>
              <a:t>•</a:t>
            </a:r>
            <a:endParaRPr lang="en-US" sz="1704" b="1" dirty="0">
              <a:latin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1127181" y="428625"/>
            <a:ext cx="6889643" cy="490584"/>
          </a:xfrm>
          <a:prstGeom prst="rect">
            <a:avLst/>
          </a:prstGeom>
          <a:noFill/>
          <a:ln/>
        </p:spPr>
        <p:txBody>
          <a:bodyPr wrap="none" lIns="0" tIns="0" rIns="0" bIns="0" rtlCol="0" anchor="t">
            <a:spAutoFit/>
          </a:bodyPr>
          <a:lstStyle/>
          <a:p>
            <a:pPr marL="0" indent="0" algn="ctr">
              <a:lnSpc>
                <a:spcPts val="3200"/>
              </a:lnSpc>
              <a:buNone/>
            </a:pPr>
            <a:r>
              <a:rPr lang="en-US" sz="5400" b="1" dirty="0">
                <a:solidFill>
                  <a:srgbClr val="FFD700"/>
                </a:solidFill>
                <a:latin typeface="Calibri" panose="020F0502020204030204" pitchFamily="34" charset="0"/>
                <a:ea typeface="Noto Sans" pitchFamily="34" charset="-122"/>
                <a:cs typeface="Calibri" panose="020F0502020204030204" pitchFamily="34" charset="0"/>
              </a:rPr>
              <a:t>Build your system today</a:t>
            </a:r>
            <a:endParaRPr lang="en-US" sz="5400" b="1" dirty="0">
              <a:latin typeface="Calibri" panose="020F0502020204030204" pitchFamily="34" charset="0"/>
            </a:endParaRPr>
          </a:p>
        </p:txBody>
      </p:sp>
      <p:sp>
        <p:nvSpPr>
          <p:cNvPr id="4" name="Text 1"/>
          <p:cNvSpPr/>
          <p:nvPr/>
        </p:nvSpPr>
        <p:spPr>
          <a:xfrm>
            <a:off x="1162339" y="1354634"/>
            <a:ext cx="104196" cy="313932"/>
          </a:xfrm>
          <a:prstGeom prst="rect">
            <a:avLst/>
          </a:prstGeom>
          <a:noFill/>
          <a:ln/>
        </p:spPr>
        <p:txBody>
          <a:bodyPr wrap="none" lIns="0" tIns="0" rIns="0" bIns="0" rtlCol="0" anchor="ctr">
            <a:spAutoFit/>
          </a:bodyPr>
          <a:lstStyle/>
          <a:p>
            <a:pPr marL="0" indent="0" algn="ctr">
              <a:lnSpc>
                <a:spcPts val="2700"/>
              </a:lnSpc>
              <a:buNone/>
            </a:pPr>
            <a:r>
              <a:rPr lang="en-US" sz="1602" b="1" dirty="0">
                <a:solidFill>
                  <a:srgbClr val="FFD700"/>
                </a:solidFill>
                <a:latin typeface="Calibri" panose="020F0502020204030204" pitchFamily="34" charset="0"/>
                <a:ea typeface="Noto Sans" pitchFamily="34" charset="-122"/>
                <a:cs typeface="Calibri" panose="020F0502020204030204" pitchFamily="34" charset="0"/>
              </a:rPr>
              <a:t>1</a:t>
            </a:r>
            <a:endParaRPr lang="en-US" sz="1602" b="1" dirty="0">
              <a:latin typeface="Calibri" panose="020F0502020204030204" pitchFamily="34" charset="0"/>
            </a:endParaRPr>
          </a:p>
        </p:txBody>
      </p:sp>
      <p:sp>
        <p:nvSpPr>
          <p:cNvPr id="5" name="Text 2"/>
          <p:cNvSpPr/>
          <p:nvPr/>
        </p:nvSpPr>
        <p:spPr>
          <a:xfrm>
            <a:off x="1643063" y="1325863"/>
            <a:ext cx="2408544" cy="273601"/>
          </a:xfrm>
          <a:prstGeom prst="rect">
            <a:avLst/>
          </a:prstGeom>
          <a:noFill/>
          <a:ln/>
        </p:spPr>
        <p:txBody>
          <a:bodyPr wrap="none" lIns="0" tIns="0" rIns="0" bIns="0" rtlCol="0" anchor="t">
            <a:spAutoFit/>
          </a:bodyPr>
          <a:lstStyle/>
          <a:p>
            <a:pPr marL="0" indent="0" algn="l">
              <a:lnSpc>
                <a:spcPts val="2000"/>
              </a:lnSpc>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Choose one trigger</a:t>
            </a:r>
            <a:endParaRPr lang="en-US" sz="2400" b="1" dirty="0">
              <a:latin typeface="Calibri" panose="020F0502020204030204" pitchFamily="34" charset="0"/>
            </a:endParaRPr>
          </a:p>
        </p:txBody>
      </p:sp>
      <p:sp>
        <p:nvSpPr>
          <p:cNvPr id="6" name="Text 3"/>
          <p:cNvSpPr/>
          <p:nvPr/>
        </p:nvSpPr>
        <p:spPr>
          <a:xfrm>
            <a:off x="1643063" y="1643035"/>
            <a:ext cx="4254691" cy="250453"/>
          </a:xfrm>
          <a:prstGeom prst="rect">
            <a:avLst/>
          </a:prstGeom>
          <a:noFill/>
          <a:ln/>
        </p:spPr>
        <p:txBody>
          <a:bodyPr wrap="none" lIns="0" tIns="0" rIns="0" bIns="0" rtlCol="0" anchor="t">
            <a:spAutoFit/>
          </a:bodyPr>
          <a:lstStyle/>
          <a:p>
            <a:pPr marL="0" indent="0" algn="l">
              <a:lnSpc>
                <a:spcPts val="1900"/>
              </a:lnSpc>
              <a:buNone/>
            </a:pPr>
            <a:r>
              <a:rPr lang="en-US" sz="2000" b="1" dirty="0">
                <a:solidFill>
                  <a:srgbClr val="FFFFFF">
                    <a:alpha val="80000"/>
                  </a:srgbClr>
                </a:solidFill>
                <a:latin typeface="Calibri" panose="020F0502020204030204" pitchFamily="34" charset="0"/>
                <a:ea typeface="Noto Sans" pitchFamily="34" charset="-122"/>
                <a:cs typeface="Calibri" panose="020F0502020204030204" pitchFamily="34" charset="0"/>
              </a:rPr>
              <a:t>(e.g., "When I get home from school...")</a:t>
            </a:r>
            <a:endParaRPr lang="en-US" sz="2000" b="1" dirty="0">
              <a:latin typeface="Calibri" panose="020F0502020204030204" pitchFamily="34" charset="0"/>
            </a:endParaRPr>
          </a:p>
        </p:txBody>
      </p:sp>
      <p:sp>
        <p:nvSpPr>
          <p:cNvPr id="7" name="Text 4"/>
          <p:cNvSpPr/>
          <p:nvPr/>
        </p:nvSpPr>
        <p:spPr>
          <a:xfrm>
            <a:off x="1162339" y="2221874"/>
            <a:ext cx="104196" cy="313932"/>
          </a:xfrm>
          <a:prstGeom prst="rect">
            <a:avLst/>
          </a:prstGeom>
          <a:noFill/>
          <a:ln/>
        </p:spPr>
        <p:txBody>
          <a:bodyPr wrap="none" lIns="0" tIns="0" rIns="0" bIns="0" rtlCol="0" anchor="ctr">
            <a:spAutoFit/>
          </a:bodyPr>
          <a:lstStyle/>
          <a:p>
            <a:pPr marL="0" indent="0" algn="ctr">
              <a:lnSpc>
                <a:spcPts val="2700"/>
              </a:lnSpc>
              <a:buNone/>
            </a:pPr>
            <a:r>
              <a:rPr lang="en-US" sz="1602" b="1" dirty="0">
                <a:solidFill>
                  <a:srgbClr val="FFD700"/>
                </a:solidFill>
                <a:latin typeface="Calibri" panose="020F0502020204030204" pitchFamily="34" charset="0"/>
                <a:ea typeface="Noto Sans" pitchFamily="34" charset="-122"/>
                <a:cs typeface="Calibri" panose="020F0502020204030204" pitchFamily="34" charset="0"/>
              </a:rPr>
              <a:t>2</a:t>
            </a:r>
            <a:endParaRPr lang="en-US" sz="1602" b="1" dirty="0">
              <a:latin typeface="Calibri" panose="020F0502020204030204" pitchFamily="34" charset="0"/>
            </a:endParaRPr>
          </a:p>
        </p:txBody>
      </p:sp>
      <p:sp>
        <p:nvSpPr>
          <p:cNvPr id="8" name="Text 5"/>
          <p:cNvSpPr/>
          <p:nvPr/>
        </p:nvSpPr>
        <p:spPr>
          <a:xfrm>
            <a:off x="1643063" y="2193103"/>
            <a:ext cx="2360454" cy="273601"/>
          </a:xfrm>
          <a:prstGeom prst="rect">
            <a:avLst/>
          </a:prstGeom>
          <a:noFill/>
          <a:ln/>
        </p:spPr>
        <p:txBody>
          <a:bodyPr wrap="none" lIns="0" tIns="0" rIns="0" bIns="0" rtlCol="0" anchor="t">
            <a:spAutoFit/>
          </a:bodyPr>
          <a:lstStyle/>
          <a:p>
            <a:pPr marL="0" indent="0" algn="l">
              <a:lnSpc>
                <a:spcPts val="2000"/>
              </a:lnSpc>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Pick one tiny habit</a:t>
            </a:r>
            <a:endParaRPr lang="en-US" sz="2400" b="1" dirty="0">
              <a:latin typeface="Calibri" panose="020F0502020204030204" pitchFamily="34" charset="0"/>
            </a:endParaRPr>
          </a:p>
        </p:txBody>
      </p:sp>
      <p:sp>
        <p:nvSpPr>
          <p:cNvPr id="9" name="Text 6"/>
          <p:cNvSpPr/>
          <p:nvPr/>
        </p:nvSpPr>
        <p:spPr>
          <a:xfrm>
            <a:off x="1643063" y="2510275"/>
            <a:ext cx="5218993" cy="250453"/>
          </a:xfrm>
          <a:prstGeom prst="rect">
            <a:avLst/>
          </a:prstGeom>
          <a:noFill/>
          <a:ln/>
        </p:spPr>
        <p:txBody>
          <a:bodyPr wrap="none" lIns="0" tIns="0" rIns="0" bIns="0" rtlCol="0" anchor="t">
            <a:spAutoFit/>
          </a:bodyPr>
          <a:lstStyle/>
          <a:p>
            <a:pPr marL="0" indent="0" algn="l">
              <a:lnSpc>
                <a:spcPts val="1900"/>
              </a:lnSpc>
              <a:buNone/>
            </a:pPr>
            <a:r>
              <a:rPr lang="en-US" sz="2000" b="1" dirty="0">
                <a:solidFill>
                  <a:srgbClr val="FFFFFF">
                    <a:alpha val="80000"/>
                  </a:srgbClr>
                </a:solidFill>
                <a:latin typeface="Calibri" panose="020F0502020204030204" pitchFamily="34" charset="0"/>
                <a:ea typeface="Noto Sans" pitchFamily="34" charset="-122"/>
                <a:cs typeface="Calibri" panose="020F0502020204030204" pitchFamily="34" charset="0"/>
              </a:rPr>
              <a:t>(e.g., "...I'll review today's notes for 10 minutes")</a:t>
            </a:r>
            <a:endParaRPr lang="en-US" sz="2000" b="1" dirty="0">
              <a:latin typeface="Calibri" panose="020F0502020204030204" pitchFamily="34" charset="0"/>
            </a:endParaRPr>
          </a:p>
        </p:txBody>
      </p:sp>
      <p:sp>
        <p:nvSpPr>
          <p:cNvPr id="10" name="Text 7"/>
          <p:cNvSpPr/>
          <p:nvPr/>
        </p:nvSpPr>
        <p:spPr>
          <a:xfrm>
            <a:off x="1162339" y="3089114"/>
            <a:ext cx="104196" cy="313932"/>
          </a:xfrm>
          <a:prstGeom prst="rect">
            <a:avLst/>
          </a:prstGeom>
          <a:noFill/>
          <a:ln/>
        </p:spPr>
        <p:txBody>
          <a:bodyPr wrap="none" lIns="0" tIns="0" rIns="0" bIns="0" rtlCol="0" anchor="ctr">
            <a:spAutoFit/>
          </a:bodyPr>
          <a:lstStyle/>
          <a:p>
            <a:pPr marL="0" indent="0" algn="ctr">
              <a:lnSpc>
                <a:spcPts val="2700"/>
              </a:lnSpc>
              <a:buNone/>
            </a:pPr>
            <a:r>
              <a:rPr lang="en-US" sz="1602" b="1" dirty="0">
                <a:solidFill>
                  <a:srgbClr val="FFD700"/>
                </a:solidFill>
                <a:latin typeface="Calibri" panose="020F0502020204030204" pitchFamily="34" charset="0"/>
                <a:ea typeface="Noto Sans" pitchFamily="34" charset="-122"/>
                <a:cs typeface="Calibri" panose="020F0502020204030204" pitchFamily="34" charset="0"/>
              </a:rPr>
              <a:t>3</a:t>
            </a:r>
            <a:endParaRPr lang="en-US" sz="1602" b="1" dirty="0">
              <a:latin typeface="Calibri" panose="020F0502020204030204" pitchFamily="34" charset="0"/>
            </a:endParaRPr>
          </a:p>
        </p:txBody>
      </p:sp>
      <p:sp>
        <p:nvSpPr>
          <p:cNvPr id="11" name="Text 8"/>
          <p:cNvSpPr/>
          <p:nvPr/>
        </p:nvSpPr>
        <p:spPr>
          <a:xfrm>
            <a:off x="1643063" y="3060343"/>
            <a:ext cx="3226909" cy="273601"/>
          </a:xfrm>
          <a:prstGeom prst="rect">
            <a:avLst/>
          </a:prstGeom>
          <a:noFill/>
          <a:ln/>
        </p:spPr>
        <p:txBody>
          <a:bodyPr wrap="none" lIns="0" tIns="0" rIns="0" bIns="0" rtlCol="0" anchor="t">
            <a:spAutoFit/>
          </a:bodyPr>
          <a:lstStyle/>
          <a:p>
            <a:pPr marL="0" indent="0" algn="l">
              <a:lnSpc>
                <a:spcPts val="2000"/>
              </a:lnSpc>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Design your environment</a:t>
            </a:r>
            <a:endParaRPr lang="en-US" sz="2400" b="1" dirty="0">
              <a:latin typeface="Calibri" panose="020F0502020204030204" pitchFamily="34" charset="0"/>
            </a:endParaRPr>
          </a:p>
        </p:txBody>
      </p:sp>
      <p:sp>
        <p:nvSpPr>
          <p:cNvPr id="12" name="Text 9"/>
          <p:cNvSpPr/>
          <p:nvPr/>
        </p:nvSpPr>
        <p:spPr>
          <a:xfrm>
            <a:off x="1643063" y="3377515"/>
            <a:ext cx="6478697" cy="250453"/>
          </a:xfrm>
          <a:prstGeom prst="rect">
            <a:avLst/>
          </a:prstGeom>
          <a:noFill/>
          <a:ln/>
        </p:spPr>
        <p:txBody>
          <a:bodyPr wrap="none" lIns="0" tIns="0" rIns="0" bIns="0" rtlCol="0" anchor="t">
            <a:spAutoFit/>
          </a:bodyPr>
          <a:lstStyle/>
          <a:p>
            <a:pPr marL="0" indent="0" algn="l">
              <a:lnSpc>
                <a:spcPts val="1900"/>
              </a:lnSpc>
              <a:buNone/>
            </a:pPr>
            <a:r>
              <a:rPr lang="en-US" sz="2000" b="1" dirty="0">
                <a:solidFill>
                  <a:srgbClr val="FFFFFF">
                    <a:alpha val="80000"/>
                  </a:srgbClr>
                </a:solidFill>
                <a:latin typeface="Calibri" panose="020F0502020204030204" pitchFamily="34" charset="0"/>
                <a:ea typeface="Noto Sans" pitchFamily="34" charset="-122"/>
                <a:cs typeface="Calibri" panose="020F0502020204030204" pitchFamily="34" charset="0"/>
              </a:rPr>
              <a:t>(e.g., keep revision materials visible, phone in another room)</a:t>
            </a:r>
            <a:endParaRPr lang="en-US" sz="2000" b="1" dirty="0">
              <a:latin typeface="Calibri" panose="020F0502020204030204" pitchFamily="34" charset="0"/>
            </a:endParaRPr>
          </a:p>
        </p:txBody>
      </p:sp>
      <p:sp>
        <p:nvSpPr>
          <p:cNvPr id="13" name="Text 10"/>
          <p:cNvSpPr/>
          <p:nvPr/>
        </p:nvSpPr>
        <p:spPr>
          <a:xfrm>
            <a:off x="1162339" y="3956355"/>
            <a:ext cx="104196" cy="313932"/>
          </a:xfrm>
          <a:prstGeom prst="rect">
            <a:avLst/>
          </a:prstGeom>
          <a:noFill/>
          <a:ln/>
        </p:spPr>
        <p:txBody>
          <a:bodyPr wrap="none" lIns="0" tIns="0" rIns="0" bIns="0" rtlCol="0" anchor="ctr">
            <a:spAutoFit/>
          </a:bodyPr>
          <a:lstStyle/>
          <a:p>
            <a:pPr marL="0" indent="0" algn="ctr">
              <a:lnSpc>
                <a:spcPts val="2700"/>
              </a:lnSpc>
              <a:buNone/>
            </a:pPr>
            <a:r>
              <a:rPr lang="en-US" sz="1602" b="1" dirty="0">
                <a:solidFill>
                  <a:srgbClr val="FFD700"/>
                </a:solidFill>
                <a:latin typeface="Calibri" panose="020F0502020204030204" pitchFamily="34" charset="0"/>
                <a:ea typeface="Noto Sans" pitchFamily="34" charset="-122"/>
                <a:cs typeface="Calibri" panose="020F0502020204030204" pitchFamily="34" charset="0"/>
              </a:rPr>
              <a:t>4</a:t>
            </a:r>
            <a:endParaRPr lang="en-US" sz="1602" b="1" dirty="0">
              <a:latin typeface="Calibri" panose="020F0502020204030204" pitchFamily="34" charset="0"/>
            </a:endParaRPr>
          </a:p>
        </p:txBody>
      </p:sp>
      <p:sp>
        <p:nvSpPr>
          <p:cNvPr id="14" name="Text 11"/>
          <p:cNvSpPr/>
          <p:nvPr/>
        </p:nvSpPr>
        <p:spPr>
          <a:xfrm>
            <a:off x="1643063" y="3927584"/>
            <a:ext cx="918457" cy="273601"/>
          </a:xfrm>
          <a:prstGeom prst="rect">
            <a:avLst/>
          </a:prstGeom>
          <a:noFill/>
          <a:ln/>
        </p:spPr>
        <p:txBody>
          <a:bodyPr wrap="none" lIns="0" tIns="0" rIns="0" bIns="0" rtlCol="0" anchor="t">
            <a:spAutoFit/>
          </a:bodyPr>
          <a:lstStyle/>
          <a:p>
            <a:pPr marL="0" indent="0" algn="l">
              <a:lnSpc>
                <a:spcPts val="2000"/>
              </a:lnSpc>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Track it</a:t>
            </a:r>
            <a:endParaRPr lang="en-US" sz="2400" b="1" dirty="0">
              <a:latin typeface="Calibri" panose="020F0502020204030204" pitchFamily="34" charset="0"/>
            </a:endParaRPr>
          </a:p>
        </p:txBody>
      </p:sp>
      <p:sp>
        <p:nvSpPr>
          <p:cNvPr id="15" name="Text 12"/>
          <p:cNvSpPr/>
          <p:nvPr/>
        </p:nvSpPr>
        <p:spPr>
          <a:xfrm>
            <a:off x="1643063" y="4244755"/>
            <a:ext cx="4302268" cy="250453"/>
          </a:xfrm>
          <a:prstGeom prst="rect">
            <a:avLst/>
          </a:prstGeom>
          <a:noFill/>
          <a:ln/>
        </p:spPr>
        <p:txBody>
          <a:bodyPr wrap="none" lIns="0" tIns="0" rIns="0" bIns="0" rtlCol="0" anchor="t">
            <a:spAutoFit/>
          </a:bodyPr>
          <a:lstStyle/>
          <a:p>
            <a:pPr marL="0" indent="0" algn="l">
              <a:lnSpc>
                <a:spcPts val="1900"/>
              </a:lnSpc>
              <a:buNone/>
            </a:pPr>
            <a:r>
              <a:rPr lang="en-US" sz="2000" b="1" dirty="0">
                <a:solidFill>
                  <a:srgbClr val="FFFFFF">
                    <a:alpha val="80000"/>
                  </a:srgbClr>
                </a:solidFill>
                <a:latin typeface="Calibri" panose="020F0502020204030204" pitchFamily="34" charset="0"/>
                <a:ea typeface="Noto Sans" pitchFamily="34" charset="-122"/>
                <a:cs typeface="Calibri" panose="020F0502020204030204" pitchFamily="34" charset="0"/>
              </a:rPr>
              <a:t>(e.g., tick a calendar every day you do it)</a:t>
            </a:r>
            <a:endParaRPr lang="en-US" sz="2000" b="1" dirty="0">
              <a:latin typeface="Calibri" panose="020F0502020204030204" pitchFamily="34" charset="0"/>
            </a:endParaRPr>
          </a:p>
        </p:txBody>
      </p:sp>
      <p:sp>
        <p:nvSpPr>
          <p:cNvPr id="16" name="Text 13"/>
          <p:cNvSpPr/>
          <p:nvPr/>
        </p:nvSpPr>
        <p:spPr>
          <a:xfrm>
            <a:off x="7497338" y="4679156"/>
            <a:ext cx="925510" cy="174215"/>
          </a:xfrm>
          <a:prstGeom prst="rect">
            <a:avLst/>
          </a:prstGeom>
          <a:noFill/>
          <a:ln/>
        </p:spPr>
        <p:txBody>
          <a:bodyPr wrap="none" lIns="0" tIns="0" rIns="0" bIns="0" rtlCol="0" anchor="t">
            <a:spAutoFit/>
          </a:bodyPr>
          <a:lstStyle/>
          <a:p>
            <a:pPr marL="0" indent="0" algn="l">
              <a:lnSpc>
                <a:spcPts val="1500"/>
              </a:lnSpc>
              <a:buNone/>
            </a:pPr>
            <a:r>
              <a:rPr lang="en-US" sz="885" b="1" kern="0" spc="1" dirty="0">
                <a:solidFill>
                  <a:srgbClr val="FFFFFF">
                    <a:alpha val="90000"/>
                  </a:srgbClr>
                </a:solidFill>
                <a:latin typeface="Calibri" panose="020F0502020204030204" pitchFamily="34" charset="0"/>
                <a:ea typeface="Noto Sans" pitchFamily="34" charset="-122"/>
                <a:cs typeface="Calibri" panose="020F0502020204030204" pitchFamily="34" charset="0"/>
              </a:rPr>
              <a:t>STUDY SKILLS ZONE</a:t>
            </a:r>
            <a:endParaRPr lang="en-US" sz="885" b="1" dirty="0">
              <a:latin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0"/>
          <p:cNvSpPr/>
          <p:nvPr/>
        </p:nvSpPr>
        <p:spPr>
          <a:xfrm>
            <a:off x="629145" y="609734"/>
            <a:ext cx="7885685" cy="519438"/>
          </a:xfrm>
          <a:prstGeom prst="rect">
            <a:avLst/>
          </a:prstGeom>
          <a:noFill/>
          <a:ln/>
        </p:spPr>
        <p:txBody>
          <a:bodyPr wrap="none" lIns="0" tIns="0" rIns="0" bIns="0" rtlCol="0" anchor="t">
            <a:spAutoFit/>
          </a:bodyPr>
          <a:lstStyle/>
          <a:p>
            <a:pPr marL="0" indent="0" algn="ctr">
              <a:lnSpc>
                <a:spcPts val="3500"/>
              </a:lnSpc>
              <a:buNone/>
            </a:pPr>
            <a:r>
              <a:rPr lang="en-US" sz="5400" b="1" dirty="0">
                <a:solidFill>
                  <a:srgbClr val="FFD700"/>
                </a:solidFill>
                <a:latin typeface="Calibri" panose="020F0502020204030204" pitchFamily="34" charset="0"/>
                <a:ea typeface="Noto Sans" pitchFamily="34" charset="-122"/>
                <a:cs typeface="Calibri" panose="020F0502020204030204" pitchFamily="34" charset="0"/>
              </a:rPr>
              <a:t>Stop waiting for motivation</a:t>
            </a:r>
            <a:endParaRPr lang="en-US" sz="5400" b="1" dirty="0">
              <a:latin typeface="Calibri" panose="020F0502020204030204" pitchFamily="34" charset="0"/>
            </a:endParaRPr>
          </a:p>
        </p:txBody>
      </p:sp>
      <p:sp>
        <p:nvSpPr>
          <p:cNvPr id="6" name="Shape 2"/>
          <p:cNvSpPr/>
          <p:nvPr/>
        </p:nvSpPr>
        <p:spPr>
          <a:xfrm>
            <a:off x="1357313" y="2153115"/>
            <a:ext cx="6429375" cy="1303009"/>
          </a:xfrm>
          <a:prstGeom prst="rect">
            <a:avLst/>
          </a:prstGeom>
          <a:solidFill>
            <a:srgbClr val="000000">
              <a:alpha val="60000"/>
            </a:srgbClr>
          </a:solidFill>
          <a:ln/>
        </p:spPr>
        <p:txBody>
          <a:bodyPr/>
          <a:lstStyle/>
          <a:p>
            <a:endParaRPr lang="en-GB" b="1" dirty="0">
              <a:latin typeface="Calibri" panose="020F0502020204030204" pitchFamily="34" charset="0"/>
            </a:endParaRPr>
          </a:p>
        </p:txBody>
      </p:sp>
      <p:sp>
        <p:nvSpPr>
          <p:cNvPr id="7" name="Shape 3"/>
          <p:cNvSpPr/>
          <p:nvPr/>
        </p:nvSpPr>
        <p:spPr>
          <a:xfrm>
            <a:off x="1357313" y="2153115"/>
            <a:ext cx="28575" cy="1303009"/>
          </a:xfrm>
          <a:prstGeom prst="rect">
            <a:avLst/>
          </a:prstGeom>
          <a:solidFill>
            <a:srgbClr val="FFD700"/>
          </a:solidFill>
          <a:ln/>
        </p:spPr>
        <p:txBody>
          <a:bodyPr/>
          <a:lstStyle/>
          <a:p>
            <a:endParaRPr lang="en-GB" b="1" dirty="0">
              <a:latin typeface="Calibri" panose="020F0502020204030204" pitchFamily="34" charset="0"/>
            </a:endParaRPr>
          </a:p>
        </p:txBody>
      </p:sp>
      <p:sp>
        <p:nvSpPr>
          <p:cNvPr id="10" name="Text 6"/>
          <p:cNvSpPr/>
          <p:nvPr/>
        </p:nvSpPr>
        <p:spPr>
          <a:xfrm>
            <a:off x="1574701" y="2445817"/>
            <a:ext cx="5747539" cy="884216"/>
          </a:xfrm>
          <a:prstGeom prst="rect">
            <a:avLst/>
          </a:prstGeom>
          <a:noFill/>
          <a:ln/>
        </p:spPr>
        <p:txBody>
          <a:bodyPr wrap="square" lIns="0" tIns="0" rIns="0" bIns="0" rtlCol="0" anchor="t">
            <a:spAutoFit/>
          </a:bodyPr>
          <a:lstStyle/>
          <a:p>
            <a:pPr marL="0" indent="0">
              <a:lnSpc>
                <a:spcPts val="2200"/>
              </a:lnSpc>
              <a:buNone/>
            </a:pPr>
            <a:r>
              <a:rPr lang="en-US" sz="3200" b="1" dirty="0">
                <a:solidFill>
                  <a:srgbClr val="FFFFFF"/>
                </a:solidFill>
                <a:latin typeface="Calibri" panose="020F0502020204030204" pitchFamily="34" charset="0"/>
                <a:ea typeface="Noto Sans" pitchFamily="34" charset="-122"/>
                <a:cs typeface="Calibri" panose="020F0502020204030204" pitchFamily="34" charset="0"/>
              </a:rPr>
              <a:t>You don't need more </a:t>
            </a:r>
            <a:r>
              <a:rPr lang="en-US" sz="3200" b="1" dirty="0">
                <a:solidFill>
                  <a:srgbClr val="FFD700"/>
                </a:solidFill>
                <a:latin typeface="Calibri" panose="020F0502020204030204" pitchFamily="34" charset="0"/>
                <a:ea typeface="Noto Sans" pitchFamily="34" charset="-122"/>
                <a:cs typeface="Calibri" panose="020F0502020204030204" pitchFamily="34" charset="0"/>
              </a:rPr>
              <a:t>willpower</a:t>
            </a:r>
            <a:r>
              <a:rPr lang="en-US" sz="3200" b="1" dirty="0">
                <a:solidFill>
                  <a:srgbClr val="FFFFFF"/>
                </a:solidFill>
                <a:latin typeface="Calibri" panose="020F0502020204030204" pitchFamily="34" charset="0"/>
                <a:ea typeface="Noto Sans" pitchFamily="34" charset="-122"/>
                <a:cs typeface="Calibri" panose="020F0502020204030204" pitchFamily="34" charset="0"/>
              </a:rPr>
              <a:t>.</a:t>
            </a:r>
          </a:p>
          <a:p>
            <a:pPr marL="0" indent="0">
              <a:lnSpc>
                <a:spcPts val="2200"/>
              </a:lnSpc>
              <a:buNone/>
            </a:pPr>
            <a:r>
              <a:rPr lang="en-US" sz="3200" b="1" dirty="0">
                <a:solidFill>
                  <a:srgbClr val="FFFFFF"/>
                </a:solidFill>
                <a:latin typeface="Calibri" panose="020F0502020204030204" pitchFamily="34" charset="0"/>
                <a:ea typeface="Noto Sans" pitchFamily="34" charset="-122"/>
                <a:cs typeface="Calibri" panose="020F0502020204030204" pitchFamily="34" charset="0"/>
              </a:rPr>
              <a:t>
You need better </a:t>
            </a:r>
            <a:r>
              <a:rPr lang="en-US" sz="3200" b="1" dirty="0">
                <a:solidFill>
                  <a:srgbClr val="FFD700"/>
                </a:solidFill>
                <a:latin typeface="Calibri" panose="020F0502020204030204" pitchFamily="34" charset="0"/>
                <a:ea typeface="Noto Sans" pitchFamily="34" charset="-122"/>
                <a:cs typeface="Calibri" panose="020F0502020204030204" pitchFamily="34" charset="0"/>
              </a:rPr>
              <a:t>systems</a:t>
            </a:r>
            <a:r>
              <a:rPr lang="en-US" sz="3200" b="1" dirty="0">
                <a:solidFill>
                  <a:srgbClr val="FFFFFF"/>
                </a:solidFill>
                <a:latin typeface="Calibri" panose="020F0502020204030204" pitchFamily="34" charset="0"/>
                <a:ea typeface="Noto Sans" pitchFamily="34" charset="-122"/>
                <a:cs typeface="Calibri" panose="020F0502020204030204" pitchFamily="34" charset="0"/>
              </a:rPr>
              <a:t>.</a:t>
            </a:r>
            <a:endParaRPr lang="en-US" sz="3200" b="1" dirty="0">
              <a:latin typeface="Calibri" panose="020F0502020204030204" pitchFamily="34" charset="0"/>
            </a:endParaRPr>
          </a:p>
        </p:txBody>
      </p:sp>
      <p:sp>
        <p:nvSpPr>
          <p:cNvPr id="12" name="Text 7">
            <a:extLst>
              <a:ext uri="{FF2B5EF4-FFF2-40B4-BE49-F238E27FC236}">
                <a16:creationId xmlns:a16="http://schemas.microsoft.com/office/drawing/2014/main" id="{B3CA64B2-AC11-7B70-768D-760EBE53D978}"/>
              </a:ext>
            </a:extLst>
          </p:cNvPr>
          <p:cNvSpPr/>
          <p:nvPr/>
        </p:nvSpPr>
        <p:spPr>
          <a:xfrm>
            <a:off x="3730708" y="3592252"/>
            <a:ext cx="1804468" cy="198388"/>
          </a:xfrm>
          <a:prstGeom prst="rect">
            <a:avLst/>
          </a:prstGeom>
          <a:noFill/>
          <a:ln/>
        </p:spPr>
        <p:txBody>
          <a:bodyPr wrap="none" lIns="0" tIns="0" rIns="0" bIns="0" rtlCol="0" anchor="t">
            <a:spAutoFit/>
          </a:bodyPr>
          <a:lstStyle/>
          <a:p>
            <a:pPr marL="0" indent="0" algn="l">
              <a:lnSpc>
                <a:spcPts val="1500"/>
              </a:lnSpc>
              <a:buNone/>
            </a:pPr>
            <a:r>
              <a:rPr lang="en-US" sz="1600" kern="0" spc="1" dirty="0" err="1">
                <a:solidFill>
                  <a:srgbClr val="FFFFFF">
                    <a:alpha val="95000"/>
                  </a:srgbClr>
                </a:solidFill>
                <a:latin typeface="Calibri" panose="020F0502020204030204" pitchFamily="34" charset="0"/>
                <a:ea typeface="Noto Sans" pitchFamily="34" charset="-122"/>
                <a:cs typeface="Calibri" panose="020F0502020204030204" pitchFamily="34" charset="0"/>
              </a:rPr>
              <a:t>studyskillszone.co.uk</a:t>
            </a:r>
            <a:endParaRPr lang="en-US" sz="1600" dirty="0">
              <a:latin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0" y="1799617"/>
            <a:ext cx="9144000" cy="443198"/>
          </a:xfrm>
          <a:prstGeom prst="rect">
            <a:avLst/>
          </a:prstGeom>
          <a:noFill/>
          <a:ln/>
        </p:spPr>
        <p:txBody>
          <a:bodyPr wrap="square" lIns="0" tIns="0" rIns="0" bIns="0" rtlCol="0" anchor="t">
            <a:spAutoFit/>
          </a:bodyPr>
          <a:lstStyle/>
          <a:p>
            <a:pPr marL="0" indent="0" algn="ctr">
              <a:lnSpc>
                <a:spcPts val="3200"/>
              </a:lnSpc>
              <a:buNone/>
            </a:pPr>
            <a:r>
              <a:rPr lang="en-US" sz="3600" b="1" dirty="0">
                <a:solidFill>
                  <a:srgbClr val="FFD700"/>
                </a:solidFill>
                <a:latin typeface="Calibri" panose="020F0502020204030204" pitchFamily="34" charset="0"/>
                <a:ea typeface="Noto Sans" pitchFamily="34" charset="-122"/>
                <a:cs typeface="Calibri" panose="020F0502020204030204" pitchFamily="34" charset="0"/>
              </a:rPr>
              <a:t>The problem with relying on motivation:</a:t>
            </a:r>
            <a:endParaRPr lang="en-US" sz="3600" b="1" dirty="0">
              <a:latin typeface="Calibri" panose="020F0502020204030204" pitchFamily="34" charset="0"/>
            </a:endParaRPr>
          </a:p>
        </p:txBody>
      </p:sp>
      <p:sp>
        <p:nvSpPr>
          <p:cNvPr id="4" name="Text 1"/>
          <p:cNvSpPr/>
          <p:nvPr/>
        </p:nvSpPr>
        <p:spPr>
          <a:xfrm>
            <a:off x="1000125" y="2606018"/>
            <a:ext cx="7143750" cy="1074077"/>
          </a:xfrm>
          <a:prstGeom prst="rect">
            <a:avLst/>
          </a:prstGeom>
          <a:noFill/>
          <a:ln/>
        </p:spPr>
        <p:txBody>
          <a:bodyPr wrap="square" lIns="0" tIns="0" rIns="0" bIns="0" rtlCol="0" anchor="t">
            <a:spAutoFit/>
          </a:bodyPr>
          <a:lstStyle/>
          <a:p>
            <a:pPr marL="0" indent="0" algn="ctr">
              <a:lnSpc>
                <a:spcPts val="27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Some days you'll feel motivated.</a:t>
            </a:r>
          </a:p>
          <a:p>
            <a:pPr marL="0" indent="0" algn="ctr">
              <a:lnSpc>
                <a:spcPts val="27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 </a:t>
            </a:r>
          </a:p>
          <a:p>
            <a:pPr marL="0" indent="0" algn="ctr">
              <a:lnSpc>
                <a:spcPts val="27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Some days you won’t.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0709870-0A37-4ECB-1CFE-40082F7B87E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46350F9-F1DE-629E-225F-5B5301FF3BF0}"/>
              </a:ext>
            </a:extLst>
          </p:cNvPr>
          <p:cNvSpPr/>
          <p:nvPr/>
        </p:nvSpPr>
        <p:spPr>
          <a:xfrm>
            <a:off x="4571967" y="1851654"/>
            <a:ext cx="64" cy="390235"/>
          </a:xfrm>
          <a:prstGeom prst="rect">
            <a:avLst/>
          </a:prstGeom>
          <a:noFill/>
          <a:ln/>
        </p:spPr>
        <p:txBody>
          <a:bodyPr wrap="none" lIns="0" tIns="0" rIns="0" bIns="0" rtlCol="0" anchor="t">
            <a:spAutoFit/>
          </a:bodyPr>
          <a:lstStyle/>
          <a:p>
            <a:pPr marL="0" indent="0" algn="ctr">
              <a:lnSpc>
                <a:spcPts val="3200"/>
              </a:lnSpc>
              <a:buNone/>
            </a:pPr>
            <a:endParaRPr lang="en-US" sz="2436" b="1" dirty="0">
              <a:latin typeface="Calibri" panose="020F0502020204030204" pitchFamily="34" charset="0"/>
            </a:endParaRPr>
          </a:p>
        </p:txBody>
      </p:sp>
      <p:sp>
        <p:nvSpPr>
          <p:cNvPr id="4" name="Text 1">
            <a:extLst>
              <a:ext uri="{FF2B5EF4-FFF2-40B4-BE49-F238E27FC236}">
                <a16:creationId xmlns:a16="http://schemas.microsoft.com/office/drawing/2014/main" id="{7235B5A4-6591-1AAA-E0A8-FC2250B68ADE}"/>
              </a:ext>
            </a:extLst>
          </p:cNvPr>
          <p:cNvSpPr/>
          <p:nvPr/>
        </p:nvSpPr>
        <p:spPr>
          <a:xfrm>
            <a:off x="0" y="2470827"/>
            <a:ext cx="9144000" cy="700705"/>
          </a:xfrm>
          <a:prstGeom prst="rect">
            <a:avLst/>
          </a:prstGeom>
          <a:noFill/>
          <a:ln/>
        </p:spPr>
        <p:txBody>
          <a:bodyPr wrap="square" lIns="0" tIns="0" rIns="0" bIns="0" rtlCol="0" anchor="t">
            <a:spAutoFit/>
          </a:bodyPr>
          <a:lstStyle/>
          <a:p>
            <a:pPr marL="0" indent="0" algn="ctr">
              <a:lnSpc>
                <a:spcPts val="2700"/>
              </a:lnSpc>
              <a:buNone/>
            </a:pPr>
            <a:r>
              <a:rPr lang="en-GB" sz="2800" b="1" noProof="0">
                <a:solidFill>
                  <a:srgbClr val="FFFFFF"/>
                </a:solidFill>
                <a:latin typeface="Calibri" panose="020F0502020204030204" pitchFamily="34" charset="0"/>
                <a:ea typeface="Noto Sans" pitchFamily="34" charset="-122"/>
                <a:cs typeface="Calibri" panose="020F0502020204030204" pitchFamily="34" charset="0"/>
              </a:rPr>
              <a:t>If your success depends on feeling motivated, </a:t>
            </a:r>
          </a:p>
          <a:p>
            <a:pPr marL="0" indent="0" algn="ctr">
              <a:lnSpc>
                <a:spcPts val="2700"/>
              </a:lnSpc>
              <a:buNone/>
            </a:pPr>
            <a:r>
              <a:rPr lang="en-GB" sz="2800" b="1" noProof="0" dirty="0">
                <a:solidFill>
                  <a:srgbClr val="FFFFFF"/>
                </a:solidFill>
                <a:latin typeface="Calibri" panose="020F0502020204030204" pitchFamily="34" charset="0"/>
                <a:ea typeface="Noto Sans" pitchFamily="34" charset="-122"/>
                <a:cs typeface="Calibri" panose="020F0502020204030204" pitchFamily="34" charset="0"/>
              </a:rPr>
              <a:t>you’re setting yourself up for failure.</a:t>
            </a:r>
            <a:endParaRPr lang="en-GB" sz="2800" b="1" noProof="0" dirty="0">
              <a:latin typeface="Calibri" panose="020F0502020204030204" pitchFamily="34" charset="0"/>
            </a:endParaRPr>
          </a:p>
        </p:txBody>
      </p:sp>
    </p:spTree>
    <p:extLst>
      <p:ext uri="{BB962C8B-B14F-4D97-AF65-F5344CB8AC3E}">
        <p14:creationId xmlns:p14="http://schemas.microsoft.com/office/powerpoint/2010/main" val="2359408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1" y="3278220"/>
            <a:ext cx="9143999" cy="897682"/>
          </a:xfrm>
          <a:prstGeom prst="rect">
            <a:avLst/>
          </a:prstGeom>
          <a:solidFill>
            <a:srgbClr val="000000">
              <a:alpha val="50980"/>
            </a:srgbClr>
          </a:solidFill>
          <a:ln/>
        </p:spPr>
        <p:txBody>
          <a:bodyPr wrap="square" lIns="0" tIns="0" rIns="0" bIns="0" rtlCol="0" anchor="t">
            <a:spAutoFit/>
          </a:bodyPr>
          <a:lstStyle/>
          <a:p>
            <a:pPr marL="0" indent="0" algn="ctr">
              <a:lnSpc>
                <a:spcPts val="3500"/>
              </a:lnSpc>
              <a:buNone/>
            </a:pPr>
            <a:r>
              <a:rPr lang="en-US" sz="3200" b="1" dirty="0">
                <a:solidFill>
                  <a:srgbClr val="FFFFFF"/>
                </a:solidFill>
                <a:latin typeface="Calibri" panose="020F0502020204030204" pitchFamily="34" charset="0"/>
                <a:ea typeface="Noto Sans" pitchFamily="34" charset="-122"/>
                <a:cs typeface="Calibri" panose="020F0502020204030204" pitchFamily="34" charset="0"/>
              </a:rPr>
              <a:t>"You do not rise to the level of your goals. </a:t>
            </a:r>
            <a:br>
              <a:rPr lang="en-US" sz="3200" b="1" dirty="0">
                <a:solidFill>
                  <a:srgbClr val="FFFFFF"/>
                </a:solidFill>
                <a:latin typeface="Calibri" panose="020F0502020204030204" pitchFamily="34" charset="0"/>
                <a:ea typeface="Noto Sans" pitchFamily="34" charset="-122"/>
                <a:cs typeface="Calibri" panose="020F0502020204030204" pitchFamily="34" charset="0"/>
              </a:rPr>
            </a:br>
            <a:r>
              <a:rPr lang="en-US" sz="3200" b="1" dirty="0">
                <a:solidFill>
                  <a:srgbClr val="FFFFFF"/>
                </a:solidFill>
                <a:latin typeface="Calibri" panose="020F0502020204030204" pitchFamily="34" charset="0"/>
                <a:ea typeface="Noto Sans" pitchFamily="34" charset="-122"/>
                <a:cs typeface="Calibri" panose="020F0502020204030204" pitchFamily="34" charset="0"/>
              </a:rPr>
              <a:t>You fall to the level of your systems."</a:t>
            </a:r>
            <a:endParaRPr lang="en-US" sz="3200" b="1" dirty="0">
              <a:latin typeface="Calibri" panose="020F0502020204030204" pitchFamily="34" charset="0"/>
            </a:endParaRPr>
          </a:p>
        </p:txBody>
      </p:sp>
      <p:sp>
        <p:nvSpPr>
          <p:cNvPr id="4" name="Text 1"/>
          <p:cNvSpPr/>
          <p:nvPr/>
        </p:nvSpPr>
        <p:spPr>
          <a:xfrm>
            <a:off x="3439644" y="4252130"/>
            <a:ext cx="2225801" cy="265778"/>
          </a:xfrm>
          <a:prstGeom prst="rect">
            <a:avLst/>
          </a:prstGeom>
          <a:noFill/>
          <a:ln/>
        </p:spPr>
        <p:txBody>
          <a:bodyPr wrap="none" lIns="0" tIns="0" rIns="0" bIns="0" rtlCol="0" anchor="t">
            <a:spAutoFit/>
          </a:bodyPr>
          <a:lstStyle/>
          <a:p>
            <a:pPr marL="0" indent="0" algn="ctr">
              <a:lnSpc>
                <a:spcPts val="2200"/>
              </a:lnSpc>
              <a:buNone/>
            </a:pPr>
            <a:r>
              <a:rPr lang="en-US" sz="1600" dirty="0">
                <a:solidFill>
                  <a:srgbClr val="FFD700"/>
                </a:solidFill>
                <a:latin typeface="Calibri" panose="020F0502020204030204" pitchFamily="34" charset="0"/>
                <a:ea typeface="Noto Sans" pitchFamily="34" charset="-122"/>
                <a:cs typeface="Calibri" panose="020F0502020204030204" pitchFamily="34" charset="0"/>
              </a:rPr>
              <a:t>James Clear, Atomic Habits</a:t>
            </a:r>
            <a:endParaRPr lang="en-US" sz="1600" dirty="0">
              <a:latin typeface="Calibri" panose="020F0502020204030204" pitchFamily="34" charset="0"/>
            </a:endParaRPr>
          </a:p>
        </p:txBody>
      </p:sp>
      <p:sp>
        <p:nvSpPr>
          <p:cNvPr id="6" name="Text 3"/>
          <p:cNvSpPr/>
          <p:nvPr/>
        </p:nvSpPr>
        <p:spPr>
          <a:xfrm>
            <a:off x="7497338" y="4679156"/>
            <a:ext cx="925510" cy="174215"/>
          </a:xfrm>
          <a:prstGeom prst="rect">
            <a:avLst/>
          </a:prstGeom>
          <a:noFill/>
          <a:ln/>
        </p:spPr>
        <p:txBody>
          <a:bodyPr wrap="none" lIns="0" tIns="0" rIns="0" bIns="0" rtlCol="0" anchor="t">
            <a:spAutoFit/>
          </a:bodyPr>
          <a:lstStyle/>
          <a:p>
            <a:pPr marL="0" indent="0" algn="l">
              <a:lnSpc>
                <a:spcPts val="1500"/>
              </a:lnSpc>
              <a:buNone/>
            </a:pPr>
            <a:r>
              <a:rPr lang="en-US" sz="885" b="1" kern="0" spc="1" dirty="0">
                <a:solidFill>
                  <a:srgbClr val="FFFFFF">
                    <a:alpha val="90000"/>
                  </a:srgbClr>
                </a:solidFill>
                <a:latin typeface="Calibri" panose="020F0502020204030204" pitchFamily="34" charset="0"/>
                <a:ea typeface="Noto Sans" pitchFamily="34" charset="-122"/>
                <a:cs typeface="Calibri" panose="020F0502020204030204" pitchFamily="34" charset="0"/>
              </a:rPr>
              <a:t>STUDY SKILLS ZONE</a:t>
            </a:r>
            <a:endParaRPr lang="en-US" sz="885" b="1" dirty="0">
              <a:latin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2DB5DCE-3601-980A-AD4A-8440A2211AE4}"/>
            </a:ext>
          </a:extLst>
        </p:cNvPr>
        <p:cNvGrpSpPr/>
        <p:nvPr/>
      </p:nvGrpSpPr>
      <p:grpSpPr>
        <a:xfrm>
          <a:off x="0" y="0"/>
          <a:ext cx="0" cy="0"/>
          <a:chOff x="0" y="0"/>
          <a:chExt cx="0" cy="0"/>
        </a:xfrm>
      </p:grpSpPr>
      <p:sp>
        <p:nvSpPr>
          <p:cNvPr id="5" name="Text 2">
            <a:extLst>
              <a:ext uri="{FF2B5EF4-FFF2-40B4-BE49-F238E27FC236}">
                <a16:creationId xmlns:a16="http://schemas.microsoft.com/office/drawing/2014/main" id="{31AD84DF-F331-F83F-BC04-35E541AEFEDC}"/>
              </a:ext>
            </a:extLst>
          </p:cNvPr>
          <p:cNvSpPr/>
          <p:nvPr/>
        </p:nvSpPr>
        <p:spPr>
          <a:xfrm>
            <a:off x="0" y="405789"/>
            <a:ext cx="9144000" cy="954749"/>
          </a:xfrm>
          <a:prstGeom prst="rect">
            <a:avLst/>
          </a:prstGeom>
          <a:noFill/>
          <a:ln/>
        </p:spPr>
        <p:txBody>
          <a:bodyPr wrap="square" lIns="0" tIns="0" rIns="0" bIns="0" rtlCol="0" anchor="t">
            <a:spAutoFit/>
          </a:bodyPr>
          <a:lstStyle/>
          <a:p>
            <a:pPr marL="0" indent="0" algn="ctr">
              <a:lnSpc>
                <a:spcPts val="2400"/>
              </a:lnSpc>
              <a:buNone/>
            </a:pPr>
            <a:r>
              <a:rPr lang="en-US" sz="3200" b="1" dirty="0">
                <a:solidFill>
                  <a:srgbClr val="FFFFFF"/>
                </a:solidFill>
                <a:latin typeface="Calibri" panose="020F0502020204030204" pitchFamily="34" charset="0"/>
                <a:ea typeface="Noto Sans" pitchFamily="34" charset="-122"/>
                <a:cs typeface="Calibri" panose="020F0502020204030204" pitchFamily="34" charset="0"/>
              </a:rPr>
              <a:t>Your goals are about where you want to go. </a:t>
            </a:r>
          </a:p>
          <a:p>
            <a:pPr marL="0" indent="0" algn="ctr">
              <a:lnSpc>
                <a:spcPts val="2400"/>
              </a:lnSpc>
              <a:buNone/>
            </a:pPr>
            <a:endParaRPr lang="en-US" sz="3200" b="1" dirty="0">
              <a:solidFill>
                <a:srgbClr val="FFFFFF"/>
              </a:solidFill>
              <a:latin typeface="Calibri" panose="020F0502020204030204" pitchFamily="34" charset="0"/>
              <a:ea typeface="Noto Sans" pitchFamily="34" charset="-122"/>
              <a:cs typeface="Calibri" panose="020F0502020204030204" pitchFamily="34" charset="0"/>
            </a:endParaRPr>
          </a:p>
          <a:p>
            <a:pPr marL="0" indent="0" algn="ctr">
              <a:lnSpc>
                <a:spcPts val="2400"/>
              </a:lnSpc>
              <a:buNone/>
            </a:pPr>
            <a:r>
              <a:rPr lang="en-US" sz="3200" b="1" dirty="0">
                <a:solidFill>
                  <a:srgbClr val="FFC000"/>
                </a:solidFill>
                <a:latin typeface="Calibri" panose="020F0502020204030204" pitchFamily="34" charset="0"/>
                <a:ea typeface="Noto Sans" pitchFamily="34" charset="-122"/>
                <a:cs typeface="Calibri" panose="020F0502020204030204" pitchFamily="34" charset="0"/>
              </a:rPr>
              <a:t>Your systems are about how you'll get there.</a:t>
            </a:r>
            <a:endParaRPr lang="en-US" sz="3200" b="1" dirty="0">
              <a:solidFill>
                <a:srgbClr val="FFC000"/>
              </a:solidFill>
              <a:latin typeface="Calibri" panose="020F0502020204030204" pitchFamily="34" charset="0"/>
            </a:endParaRPr>
          </a:p>
        </p:txBody>
      </p:sp>
    </p:spTree>
    <p:extLst>
      <p:ext uri="{BB962C8B-B14F-4D97-AF65-F5344CB8AC3E}">
        <p14:creationId xmlns:p14="http://schemas.microsoft.com/office/powerpoint/2010/main" val="936031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573932" y="301558"/>
            <a:ext cx="5752977" cy="525785"/>
          </a:xfrm>
          <a:prstGeom prst="rect">
            <a:avLst/>
          </a:prstGeom>
          <a:noFill/>
          <a:ln/>
        </p:spPr>
        <p:txBody>
          <a:bodyPr wrap="square" lIns="0" tIns="0" rIns="0" bIns="0" rtlCol="0" anchor="t">
            <a:spAutoFit/>
          </a:bodyPr>
          <a:lstStyle/>
          <a:p>
            <a:pPr marL="0" indent="0">
              <a:lnSpc>
                <a:spcPts val="4100"/>
              </a:lnSpc>
              <a:buNone/>
            </a:pPr>
            <a:r>
              <a:rPr lang="en-GB" sz="4000" b="1" noProof="0">
                <a:solidFill>
                  <a:srgbClr val="FFD700"/>
                </a:solidFill>
                <a:latin typeface="Calibri" panose="020F0502020204030204" pitchFamily="34" charset="0"/>
                <a:ea typeface="Noto Sans" pitchFamily="34" charset="-122"/>
                <a:cs typeface="Calibri" panose="020F0502020204030204" pitchFamily="34" charset="0"/>
              </a:rPr>
              <a:t>What's the difference?</a:t>
            </a:r>
            <a:endParaRPr lang="en-GB" sz="4000" b="1" noProof="0">
              <a:latin typeface="Calibri" panose="020F0502020204030204" pitchFamily="34" charset="0"/>
            </a:endParaRPr>
          </a:p>
        </p:txBody>
      </p:sp>
      <p:sp>
        <p:nvSpPr>
          <p:cNvPr id="4" name="Text 1"/>
          <p:cNvSpPr/>
          <p:nvPr/>
        </p:nvSpPr>
        <p:spPr>
          <a:xfrm>
            <a:off x="642938" y="1371600"/>
            <a:ext cx="537006" cy="349776"/>
          </a:xfrm>
          <a:prstGeom prst="rect">
            <a:avLst/>
          </a:prstGeom>
          <a:noFill/>
          <a:ln/>
        </p:spPr>
        <p:txBody>
          <a:bodyPr wrap="none" lIns="0" tIns="0" rIns="0" bIns="0" rtlCol="0" anchor="t">
            <a:spAutoFit/>
          </a:bodyPr>
          <a:lstStyle/>
          <a:p>
            <a:pPr marL="0" indent="0" algn="l">
              <a:lnSpc>
                <a:spcPts val="3000"/>
              </a:lnSpc>
              <a:buNone/>
            </a:pPr>
            <a:r>
              <a:rPr lang="en-US" sz="1808" b="1" dirty="0">
                <a:solidFill>
                  <a:srgbClr val="FFD700"/>
                </a:solidFill>
                <a:latin typeface="Calibri" panose="020F0502020204030204" pitchFamily="34" charset="0"/>
                <a:ea typeface="Noto Sans" pitchFamily="34" charset="-122"/>
                <a:cs typeface="Calibri" panose="020F0502020204030204" pitchFamily="34" charset="0"/>
              </a:rPr>
              <a:t>Goals</a:t>
            </a:r>
            <a:endParaRPr lang="en-US" sz="1808" b="1" dirty="0">
              <a:latin typeface="Calibri" panose="020F0502020204030204" pitchFamily="34" charset="0"/>
            </a:endParaRPr>
          </a:p>
        </p:txBody>
      </p:sp>
      <p:sp>
        <p:nvSpPr>
          <p:cNvPr id="5" name="Text 2"/>
          <p:cNvSpPr/>
          <p:nvPr/>
        </p:nvSpPr>
        <p:spPr>
          <a:xfrm>
            <a:off x="642938" y="1985963"/>
            <a:ext cx="3386825" cy="272510"/>
          </a:xfrm>
          <a:prstGeom prst="rect">
            <a:avLst/>
          </a:prstGeom>
          <a:noFill/>
          <a:ln/>
        </p:spPr>
        <p:txBody>
          <a:bodyPr wrap="none" lIns="170053"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"I want to get a grade 7 in maths"</a:t>
            </a:r>
          </a:p>
        </p:txBody>
      </p:sp>
      <p:sp>
        <p:nvSpPr>
          <p:cNvPr id="6" name="Text 3"/>
          <p:cNvSpPr/>
          <p:nvPr/>
        </p:nvSpPr>
        <p:spPr>
          <a:xfrm>
            <a:off x="647879" y="3025121"/>
            <a:ext cx="2872709" cy="272510"/>
          </a:xfrm>
          <a:prstGeom prst="rect">
            <a:avLst/>
          </a:prstGeom>
          <a:noFill/>
          <a:ln/>
        </p:spPr>
        <p:txBody>
          <a:bodyPr wrap="none" lIns="170053"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"I want to be more focused"</a:t>
            </a:r>
            <a:endParaRPr lang="en-US" b="1" dirty="0">
              <a:latin typeface="Calibri" panose="020F0502020204030204" pitchFamily="34" charset="0"/>
            </a:endParaRPr>
          </a:p>
        </p:txBody>
      </p:sp>
      <p:sp>
        <p:nvSpPr>
          <p:cNvPr id="9" name="Text 6"/>
          <p:cNvSpPr/>
          <p:nvPr/>
        </p:nvSpPr>
        <p:spPr>
          <a:xfrm>
            <a:off x="642938" y="1985963"/>
            <a:ext cx="128240" cy="308161"/>
          </a:xfrm>
          <a:prstGeom prst="rect">
            <a:avLst/>
          </a:prstGeom>
          <a:noFill/>
          <a:ln/>
        </p:spPr>
        <p:txBody>
          <a:bodyPr wrap="none" lIns="0" tIns="0" rIns="0" bIns="0" rtlCol="0" anchor="t">
            <a:spAutoFit/>
          </a:bodyPr>
          <a:lstStyle/>
          <a:p>
            <a:pPr marL="0" indent="0" algn="l">
              <a:lnSpc>
                <a:spcPts val="2500"/>
              </a:lnSpc>
              <a:buNone/>
            </a:pPr>
            <a:r>
              <a:rPr lang="en-US" sz="2000" b="1" dirty="0">
                <a:solidFill>
                  <a:srgbClr val="FFA500"/>
                </a:solidFill>
                <a:latin typeface="Calibri" panose="020F0502020204030204" pitchFamily="34" charset="0"/>
                <a:ea typeface="Noto Sans" pitchFamily="34" charset="-122"/>
                <a:cs typeface="Calibri" panose="020F0502020204030204" pitchFamily="34" charset="0"/>
              </a:rPr>
              <a:t>•</a:t>
            </a:r>
            <a:endParaRPr lang="en-US" sz="2000" b="1" dirty="0">
              <a:latin typeface="Calibri" panose="020F0502020204030204" pitchFamily="34" charset="0"/>
            </a:endParaRPr>
          </a:p>
        </p:txBody>
      </p:sp>
      <p:sp>
        <p:nvSpPr>
          <p:cNvPr id="10" name="Text 7"/>
          <p:cNvSpPr/>
          <p:nvPr/>
        </p:nvSpPr>
        <p:spPr>
          <a:xfrm>
            <a:off x="647879" y="3025121"/>
            <a:ext cx="128240" cy="308161"/>
          </a:xfrm>
          <a:prstGeom prst="rect">
            <a:avLst/>
          </a:prstGeom>
          <a:noFill/>
          <a:ln/>
        </p:spPr>
        <p:txBody>
          <a:bodyPr wrap="none" lIns="0" tIns="0" rIns="0" bIns="0" rtlCol="0" anchor="t">
            <a:spAutoFit/>
          </a:bodyPr>
          <a:lstStyle/>
          <a:p>
            <a:pPr marL="0" indent="0" algn="l">
              <a:lnSpc>
                <a:spcPts val="2500"/>
              </a:lnSpc>
              <a:buNone/>
            </a:pPr>
            <a:r>
              <a:rPr lang="en-US" sz="2000" b="1" dirty="0">
                <a:solidFill>
                  <a:srgbClr val="FFA500"/>
                </a:solidFill>
                <a:latin typeface="Calibri" panose="020F0502020204030204" pitchFamily="34" charset="0"/>
                <a:ea typeface="Noto Sans" pitchFamily="34" charset="-122"/>
                <a:cs typeface="Calibri" panose="020F0502020204030204" pitchFamily="34" charset="0"/>
              </a:rPr>
              <a:t>•</a:t>
            </a:r>
            <a:endParaRPr lang="en-US" sz="2000" b="1" dirty="0">
              <a:latin typeface="Calibri" panose="020F0502020204030204" pitchFamily="34" charset="0"/>
            </a:endParaRPr>
          </a:p>
        </p:txBody>
      </p:sp>
      <p:sp>
        <p:nvSpPr>
          <p:cNvPr id="13" name="Text 10"/>
          <p:cNvSpPr/>
          <p:nvPr/>
        </p:nvSpPr>
        <p:spPr>
          <a:xfrm>
            <a:off x="4857750" y="1371600"/>
            <a:ext cx="781689" cy="349776"/>
          </a:xfrm>
          <a:prstGeom prst="rect">
            <a:avLst/>
          </a:prstGeom>
          <a:noFill/>
          <a:ln/>
        </p:spPr>
        <p:txBody>
          <a:bodyPr wrap="none" lIns="0" tIns="0" rIns="0" bIns="0" rtlCol="0" anchor="t">
            <a:spAutoFit/>
          </a:bodyPr>
          <a:lstStyle/>
          <a:p>
            <a:pPr marL="0" indent="0" algn="l">
              <a:lnSpc>
                <a:spcPts val="3000"/>
              </a:lnSpc>
              <a:buNone/>
            </a:pPr>
            <a:r>
              <a:rPr lang="en-US" sz="1808" b="1" dirty="0">
                <a:solidFill>
                  <a:srgbClr val="FFD700"/>
                </a:solidFill>
                <a:latin typeface="Calibri" panose="020F0502020204030204" pitchFamily="34" charset="0"/>
                <a:ea typeface="Noto Sans" pitchFamily="34" charset="-122"/>
                <a:cs typeface="Calibri" panose="020F0502020204030204" pitchFamily="34" charset="0"/>
              </a:rPr>
              <a:t>Systems</a:t>
            </a:r>
            <a:endParaRPr lang="en-US" sz="1808" b="1" dirty="0">
              <a:latin typeface="Calibri" panose="020F0502020204030204" pitchFamily="34" charset="0"/>
            </a:endParaRPr>
          </a:p>
        </p:txBody>
      </p:sp>
      <p:sp>
        <p:nvSpPr>
          <p:cNvPr id="14" name="Text 11"/>
          <p:cNvSpPr/>
          <p:nvPr/>
        </p:nvSpPr>
        <p:spPr>
          <a:xfrm>
            <a:off x="4857750" y="1985963"/>
            <a:ext cx="3643313" cy="554383"/>
          </a:xfrm>
          <a:prstGeom prst="rect">
            <a:avLst/>
          </a:prstGeom>
          <a:noFill/>
          <a:ln/>
        </p:spPr>
        <p:txBody>
          <a:bodyPr wrap="square" lIns="170053"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"I study Maths for 30 minutes every day after dinner"</a:t>
            </a:r>
            <a:endParaRPr lang="en-US" b="1" dirty="0">
              <a:latin typeface="Calibri" panose="020F0502020204030204" pitchFamily="34" charset="0"/>
            </a:endParaRPr>
          </a:p>
        </p:txBody>
      </p:sp>
      <p:sp>
        <p:nvSpPr>
          <p:cNvPr id="15" name="Text 12"/>
          <p:cNvSpPr/>
          <p:nvPr/>
        </p:nvSpPr>
        <p:spPr>
          <a:xfrm>
            <a:off x="4857750" y="2978743"/>
            <a:ext cx="3643313" cy="554383"/>
          </a:xfrm>
          <a:prstGeom prst="rect">
            <a:avLst/>
          </a:prstGeom>
          <a:noFill/>
          <a:ln/>
        </p:spPr>
        <p:txBody>
          <a:bodyPr wrap="square" lIns="170053"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"I keep my phone in another room when studying"</a:t>
            </a:r>
            <a:endParaRPr lang="en-US" b="1" dirty="0">
              <a:latin typeface="Calibri" panose="020F0502020204030204" pitchFamily="34" charset="0"/>
            </a:endParaRPr>
          </a:p>
        </p:txBody>
      </p:sp>
      <p:sp>
        <p:nvSpPr>
          <p:cNvPr id="18" name="Text 15"/>
          <p:cNvSpPr/>
          <p:nvPr/>
        </p:nvSpPr>
        <p:spPr>
          <a:xfrm>
            <a:off x="4857750" y="1985963"/>
            <a:ext cx="128240" cy="308161"/>
          </a:xfrm>
          <a:prstGeom prst="rect">
            <a:avLst/>
          </a:prstGeom>
          <a:noFill/>
          <a:ln/>
        </p:spPr>
        <p:txBody>
          <a:bodyPr wrap="none" lIns="0" tIns="0" rIns="0" bIns="0" rtlCol="0" anchor="t">
            <a:spAutoFit/>
          </a:bodyPr>
          <a:lstStyle/>
          <a:p>
            <a:pPr marL="0" indent="0" algn="l">
              <a:lnSpc>
                <a:spcPts val="2500"/>
              </a:lnSpc>
              <a:buNone/>
            </a:pPr>
            <a:r>
              <a:rPr lang="en-US" sz="2000" b="1" dirty="0">
                <a:solidFill>
                  <a:srgbClr val="FFA500"/>
                </a:solidFill>
                <a:latin typeface="Calibri" panose="020F0502020204030204" pitchFamily="34" charset="0"/>
                <a:ea typeface="Noto Sans" pitchFamily="34" charset="-122"/>
                <a:cs typeface="Calibri" panose="020F0502020204030204" pitchFamily="34" charset="0"/>
              </a:rPr>
              <a:t>•</a:t>
            </a:r>
            <a:endParaRPr lang="en-US" sz="2000" b="1" dirty="0">
              <a:latin typeface="Calibri" panose="020F0502020204030204" pitchFamily="34" charset="0"/>
            </a:endParaRPr>
          </a:p>
        </p:txBody>
      </p:sp>
      <p:sp>
        <p:nvSpPr>
          <p:cNvPr id="19" name="Text 16"/>
          <p:cNvSpPr/>
          <p:nvPr/>
        </p:nvSpPr>
        <p:spPr>
          <a:xfrm>
            <a:off x="4857750" y="2978743"/>
            <a:ext cx="128240" cy="308161"/>
          </a:xfrm>
          <a:prstGeom prst="rect">
            <a:avLst/>
          </a:prstGeom>
          <a:noFill/>
          <a:ln/>
        </p:spPr>
        <p:txBody>
          <a:bodyPr wrap="none" lIns="0" tIns="0" rIns="0" bIns="0" rtlCol="0" anchor="t">
            <a:spAutoFit/>
          </a:bodyPr>
          <a:lstStyle/>
          <a:p>
            <a:pPr marL="0" indent="0" algn="l">
              <a:lnSpc>
                <a:spcPts val="2500"/>
              </a:lnSpc>
              <a:buNone/>
            </a:pPr>
            <a:r>
              <a:rPr lang="en-US" sz="2000" b="1" dirty="0">
                <a:solidFill>
                  <a:srgbClr val="FFA500"/>
                </a:solidFill>
                <a:latin typeface="Calibri" panose="020F0502020204030204" pitchFamily="34" charset="0"/>
                <a:ea typeface="Noto Sans" pitchFamily="34" charset="-122"/>
                <a:cs typeface="Calibri" panose="020F0502020204030204" pitchFamily="34" charset="0"/>
              </a:rPr>
              <a:t>•</a:t>
            </a:r>
            <a:endParaRPr lang="en-US" sz="2000" b="1" dirty="0">
              <a:latin typeface="Calibri" panose="020F0502020204030204" pitchFamily="34" charset="0"/>
            </a:endParaRPr>
          </a:p>
        </p:txBody>
      </p:sp>
      <p:sp>
        <p:nvSpPr>
          <p:cNvPr id="22" name="Text 19"/>
          <p:cNvSpPr/>
          <p:nvPr/>
        </p:nvSpPr>
        <p:spPr>
          <a:xfrm>
            <a:off x="7497338" y="4679156"/>
            <a:ext cx="925510" cy="174215"/>
          </a:xfrm>
          <a:prstGeom prst="rect">
            <a:avLst/>
          </a:prstGeom>
          <a:noFill/>
          <a:ln/>
        </p:spPr>
        <p:txBody>
          <a:bodyPr wrap="none" lIns="0" tIns="0" rIns="0" bIns="0" rtlCol="0" anchor="t">
            <a:spAutoFit/>
          </a:bodyPr>
          <a:lstStyle/>
          <a:p>
            <a:pPr marL="0" indent="0" algn="l">
              <a:lnSpc>
                <a:spcPts val="1500"/>
              </a:lnSpc>
              <a:buNone/>
            </a:pPr>
            <a:r>
              <a:rPr lang="en-US" sz="885" b="1" kern="0" spc="1" dirty="0">
                <a:solidFill>
                  <a:srgbClr val="FFFFFF">
                    <a:alpha val="90000"/>
                  </a:srgbClr>
                </a:solidFill>
                <a:latin typeface="Calibri" panose="020F0502020204030204" pitchFamily="34" charset="0"/>
                <a:ea typeface="Noto Sans" pitchFamily="34" charset="-122"/>
                <a:cs typeface="Calibri" panose="020F0502020204030204" pitchFamily="34" charset="0"/>
              </a:rPr>
              <a:t>STUDY SKILLS ZONE</a:t>
            </a:r>
            <a:endParaRPr lang="en-US" sz="885" b="1" dirty="0">
              <a:latin typeface="Calibri" panose="020F0502020204030204" pitchFamily="34" charset="0"/>
            </a:endParaRPr>
          </a:p>
        </p:txBody>
      </p:sp>
      <p:cxnSp>
        <p:nvCxnSpPr>
          <p:cNvPr id="8" name="Straight Connector 7">
            <a:extLst>
              <a:ext uri="{FF2B5EF4-FFF2-40B4-BE49-F238E27FC236}">
                <a16:creationId xmlns:a16="http://schemas.microsoft.com/office/drawing/2014/main" id="{1F32930E-10AD-690A-68D1-B79AC1945E66}"/>
              </a:ext>
            </a:extLst>
          </p:cNvPr>
          <p:cNvCxnSpPr/>
          <p:nvPr/>
        </p:nvCxnSpPr>
        <p:spPr>
          <a:xfrm>
            <a:off x="4367719" y="1245140"/>
            <a:ext cx="0" cy="3433864"/>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4" grpId="0" animBg="1"/>
      <p:bldP spid="15" grpId="0" animBg="1"/>
      <p:bldP spid="18"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EDFC116-2619-357A-19FF-82814DD68331}"/>
            </a:ext>
          </a:extLst>
        </p:cNvPr>
        <p:cNvGrpSpPr/>
        <p:nvPr/>
      </p:nvGrpSpPr>
      <p:grpSpPr>
        <a:xfrm>
          <a:off x="0" y="0"/>
          <a:ext cx="0" cy="0"/>
          <a:chOff x="0" y="0"/>
          <a:chExt cx="0" cy="0"/>
        </a:xfrm>
      </p:grpSpPr>
      <p:sp>
        <p:nvSpPr>
          <p:cNvPr id="6" name="Text 3">
            <a:extLst>
              <a:ext uri="{FF2B5EF4-FFF2-40B4-BE49-F238E27FC236}">
                <a16:creationId xmlns:a16="http://schemas.microsoft.com/office/drawing/2014/main" id="{964A84AF-EE47-6076-1037-DE776E6CE81E}"/>
              </a:ext>
            </a:extLst>
          </p:cNvPr>
          <p:cNvSpPr/>
          <p:nvPr/>
        </p:nvSpPr>
        <p:spPr>
          <a:xfrm>
            <a:off x="1012109" y="2113750"/>
            <a:ext cx="2737352" cy="1461362"/>
          </a:xfrm>
          <a:prstGeom prst="rect">
            <a:avLst/>
          </a:prstGeom>
          <a:noFill/>
          <a:ln/>
        </p:spPr>
        <p:txBody>
          <a:bodyPr wrap="none" lIns="170053" tIns="0" rIns="0" bIns="0" rtlCol="0" anchor="t">
            <a:spAutoFit/>
          </a:bodyPr>
          <a:lstStyle/>
          <a:p>
            <a:pPr marL="0" indent="0" algn="ctr">
              <a:lnSpc>
                <a:spcPts val="2200"/>
              </a:lnSpc>
              <a:buNone/>
            </a:pPr>
            <a:r>
              <a:rPr lang="en-US" sz="3600" b="1" dirty="0">
                <a:solidFill>
                  <a:srgbClr val="FFC000"/>
                </a:solidFill>
                <a:latin typeface="Calibri" panose="020F0502020204030204" pitchFamily="34" charset="0"/>
                <a:ea typeface="Noto Sans" pitchFamily="34" charset="-122"/>
                <a:cs typeface="Calibri" panose="020F0502020204030204" pitchFamily="34" charset="0"/>
              </a:rPr>
              <a:t>Goals</a:t>
            </a:r>
            <a:r>
              <a:rPr lang="en-US" sz="3600" b="1" dirty="0">
                <a:solidFill>
                  <a:srgbClr val="FFFFFF"/>
                </a:solidFill>
                <a:latin typeface="Calibri" panose="020F0502020204030204" pitchFamily="34" charset="0"/>
                <a:ea typeface="Noto Sans" pitchFamily="34" charset="-122"/>
                <a:cs typeface="Calibri" panose="020F0502020204030204" pitchFamily="34" charset="0"/>
              </a:rPr>
              <a:t> require</a:t>
            </a:r>
          </a:p>
          <a:p>
            <a:pPr marL="0" indent="0" algn="ctr">
              <a:lnSpc>
                <a:spcPts val="22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 </a:t>
            </a:r>
          </a:p>
          <a:p>
            <a:pPr marL="0" indent="0" algn="ctr">
              <a:lnSpc>
                <a:spcPts val="22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constant </a:t>
            </a:r>
          </a:p>
          <a:p>
            <a:pPr marL="0" indent="0" algn="ctr">
              <a:lnSpc>
                <a:spcPts val="2200"/>
              </a:lnSpc>
              <a:buNone/>
            </a:pPr>
            <a:endParaRPr lang="en-US" sz="3600" b="1" dirty="0">
              <a:solidFill>
                <a:srgbClr val="FFFFFF"/>
              </a:solidFill>
              <a:latin typeface="Calibri" panose="020F0502020204030204" pitchFamily="34" charset="0"/>
              <a:ea typeface="Noto Sans" pitchFamily="34" charset="-122"/>
              <a:cs typeface="Calibri" panose="020F0502020204030204" pitchFamily="34" charset="0"/>
            </a:endParaRPr>
          </a:p>
          <a:p>
            <a:pPr marL="0" indent="0" algn="ctr">
              <a:lnSpc>
                <a:spcPts val="22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motivation</a:t>
            </a:r>
            <a:endParaRPr lang="en-US" sz="3600" b="1" dirty="0">
              <a:latin typeface="Calibri" panose="020F0502020204030204" pitchFamily="34" charset="0"/>
            </a:endParaRPr>
          </a:p>
        </p:txBody>
      </p:sp>
      <p:sp>
        <p:nvSpPr>
          <p:cNvPr id="14" name="Text 11">
            <a:extLst>
              <a:ext uri="{FF2B5EF4-FFF2-40B4-BE49-F238E27FC236}">
                <a16:creationId xmlns:a16="http://schemas.microsoft.com/office/drawing/2014/main" id="{61209D99-7D6B-0138-7223-0EF11C32A27F}"/>
              </a:ext>
            </a:extLst>
          </p:cNvPr>
          <p:cNvSpPr/>
          <p:nvPr/>
        </p:nvSpPr>
        <p:spPr>
          <a:xfrm>
            <a:off x="4438364" y="1607131"/>
            <a:ext cx="3643313" cy="2589940"/>
          </a:xfrm>
          <a:prstGeom prst="rect">
            <a:avLst/>
          </a:prstGeom>
          <a:noFill/>
          <a:ln/>
        </p:spPr>
        <p:txBody>
          <a:bodyPr wrap="square" lIns="170053" tIns="0" rIns="0" bIns="0" rtlCol="0" anchor="t">
            <a:spAutoFit/>
          </a:bodyPr>
          <a:lstStyle/>
          <a:p>
            <a:pPr marL="0" indent="0" algn="ctr">
              <a:lnSpc>
                <a:spcPts val="2200"/>
              </a:lnSpc>
              <a:buNone/>
            </a:pPr>
            <a:r>
              <a:rPr lang="en-US" sz="3600" b="1" dirty="0">
                <a:solidFill>
                  <a:srgbClr val="FFC000"/>
                </a:solidFill>
                <a:latin typeface="Calibri" panose="020F0502020204030204" pitchFamily="34" charset="0"/>
                <a:ea typeface="Noto Sans" pitchFamily="34" charset="-122"/>
                <a:cs typeface="Calibri" panose="020F0502020204030204" pitchFamily="34" charset="0"/>
              </a:rPr>
              <a:t>Systems</a:t>
            </a:r>
            <a:r>
              <a:rPr lang="en-US" sz="3600" b="1" dirty="0">
                <a:solidFill>
                  <a:srgbClr val="FFFFFF"/>
                </a:solidFill>
                <a:latin typeface="Calibri" panose="020F0502020204030204" pitchFamily="34" charset="0"/>
                <a:ea typeface="Noto Sans" pitchFamily="34" charset="-122"/>
                <a:cs typeface="Calibri" panose="020F0502020204030204" pitchFamily="34" charset="0"/>
              </a:rPr>
              <a:t> are</a:t>
            </a:r>
          </a:p>
          <a:p>
            <a:pPr marL="0" indent="0" algn="ctr">
              <a:lnSpc>
                <a:spcPts val="22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 </a:t>
            </a:r>
          </a:p>
          <a:p>
            <a:pPr marL="0" indent="0" algn="ctr">
              <a:lnSpc>
                <a:spcPts val="2200"/>
              </a:lnSpc>
              <a:buNone/>
            </a:pPr>
            <a:r>
              <a:rPr lang="en-US" sz="3600" b="1" dirty="0">
                <a:solidFill>
                  <a:schemeClr val="accent1">
                    <a:lumMod val="40000"/>
                    <a:lumOff val="60000"/>
                  </a:schemeClr>
                </a:solidFill>
                <a:latin typeface="Calibri" panose="020F0502020204030204" pitchFamily="34" charset="0"/>
                <a:ea typeface="Noto Sans" pitchFamily="34" charset="-122"/>
                <a:cs typeface="Calibri" panose="020F0502020204030204" pitchFamily="34" charset="0"/>
              </a:rPr>
              <a:t>repeatable</a:t>
            </a:r>
          </a:p>
          <a:p>
            <a:pPr marL="0" indent="0" algn="ctr">
              <a:lnSpc>
                <a:spcPts val="2200"/>
              </a:lnSpc>
              <a:buNone/>
            </a:pPr>
            <a:r>
              <a:rPr lang="en-US" sz="3600" b="1" dirty="0">
                <a:solidFill>
                  <a:schemeClr val="accent1">
                    <a:lumMod val="40000"/>
                    <a:lumOff val="60000"/>
                  </a:schemeClr>
                </a:solidFill>
                <a:latin typeface="Calibri" panose="020F0502020204030204" pitchFamily="34" charset="0"/>
                <a:ea typeface="Noto Sans" pitchFamily="34" charset="-122"/>
                <a:cs typeface="Calibri" panose="020F0502020204030204" pitchFamily="34" charset="0"/>
              </a:rPr>
              <a:t> </a:t>
            </a:r>
          </a:p>
          <a:p>
            <a:pPr marL="0" indent="0" algn="ctr">
              <a:lnSpc>
                <a:spcPts val="2200"/>
              </a:lnSpc>
              <a:buNone/>
            </a:pPr>
            <a:r>
              <a:rPr lang="en-US" sz="3600" b="1" dirty="0">
                <a:solidFill>
                  <a:schemeClr val="accent1">
                    <a:lumMod val="40000"/>
                    <a:lumOff val="60000"/>
                  </a:schemeClr>
                </a:solidFill>
                <a:latin typeface="Calibri" panose="020F0502020204030204" pitchFamily="34" charset="0"/>
                <a:ea typeface="Noto Sans" pitchFamily="34" charset="-122"/>
                <a:cs typeface="Calibri" panose="020F0502020204030204" pitchFamily="34" charset="0"/>
              </a:rPr>
              <a:t>processes</a:t>
            </a:r>
          </a:p>
          <a:p>
            <a:pPr marL="0" indent="0" algn="ctr">
              <a:lnSpc>
                <a:spcPts val="22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 </a:t>
            </a:r>
          </a:p>
          <a:p>
            <a:pPr marL="0" indent="0" algn="ctr">
              <a:lnSpc>
                <a:spcPts val="22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that run on</a:t>
            </a:r>
          </a:p>
          <a:p>
            <a:pPr marL="0" indent="0" algn="ctr">
              <a:lnSpc>
                <a:spcPts val="22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 </a:t>
            </a:r>
          </a:p>
          <a:p>
            <a:pPr marL="0" indent="0" algn="ctr">
              <a:lnSpc>
                <a:spcPts val="2200"/>
              </a:lnSpc>
              <a:buNone/>
            </a:pPr>
            <a:r>
              <a:rPr lang="en-US" sz="3600" b="1" dirty="0">
                <a:solidFill>
                  <a:srgbClr val="FFFFFF"/>
                </a:solidFill>
                <a:latin typeface="Calibri" panose="020F0502020204030204" pitchFamily="34" charset="0"/>
                <a:ea typeface="Noto Sans" pitchFamily="34" charset="-122"/>
                <a:cs typeface="Calibri" panose="020F0502020204030204" pitchFamily="34" charset="0"/>
              </a:rPr>
              <a:t>autopilot</a:t>
            </a:r>
            <a:endParaRPr lang="en-US" sz="3600" b="1" dirty="0">
              <a:latin typeface="Calibri" panose="020F0502020204030204" pitchFamily="34" charset="0"/>
            </a:endParaRPr>
          </a:p>
        </p:txBody>
      </p:sp>
      <p:sp>
        <p:nvSpPr>
          <p:cNvPr id="15" name="Text 12">
            <a:extLst>
              <a:ext uri="{FF2B5EF4-FFF2-40B4-BE49-F238E27FC236}">
                <a16:creationId xmlns:a16="http://schemas.microsoft.com/office/drawing/2014/main" id="{B5DEBC43-B755-3C8E-D303-994F155C56FF}"/>
              </a:ext>
            </a:extLst>
          </p:cNvPr>
          <p:cNvSpPr/>
          <p:nvPr/>
        </p:nvSpPr>
        <p:spPr>
          <a:xfrm>
            <a:off x="4857750" y="2978743"/>
            <a:ext cx="3643313" cy="272510"/>
          </a:xfrm>
          <a:prstGeom prst="rect">
            <a:avLst/>
          </a:prstGeom>
          <a:noFill/>
          <a:ln/>
        </p:spPr>
        <p:txBody>
          <a:bodyPr wrap="square" lIns="170053" tIns="0" rIns="0" bIns="0" rtlCol="0" anchor="t">
            <a:spAutoFit/>
          </a:bodyPr>
          <a:lstStyle/>
          <a:p>
            <a:pPr marL="0" indent="0" algn="l">
              <a:lnSpc>
                <a:spcPts val="2200"/>
              </a:lnSpc>
              <a:buNone/>
            </a:pPr>
            <a:endParaRPr lang="en-US" b="1" dirty="0">
              <a:latin typeface="Calibri" panose="020F0502020204030204" pitchFamily="34" charset="0"/>
            </a:endParaRPr>
          </a:p>
        </p:txBody>
      </p:sp>
      <p:sp>
        <p:nvSpPr>
          <p:cNvPr id="18" name="Text 15">
            <a:extLst>
              <a:ext uri="{FF2B5EF4-FFF2-40B4-BE49-F238E27FC236}">
                <a16:creationId xmlns:a16="http://schemas.microsoft.com/office/drawing/2014/main" id="{515D8225-E5DF-6765-0649-7132C65AFA51}"/>
              </a:ext>
            </a:extLst>
          </p:cNvPr>
          <p:cNvSpPr/>
          <p:nvPr/>
        </p:nvSpPr>
        <p:spPr>
          <a:xfrm>
            <a:off x="4857750" y="1985963"/>
            <a:ext cx="65" cy="308161"/>
          </a:xfrm>
          <a:prstGeom prst="rect">
            <a:avLst/>
          </a:prstGeom>
          <a:noFill/>
          <a:ln/>
        </p:spPr>
        <p:txBody>
          <a:bodyPr wrap="none" lIns="0" tIns="0" rIns="0" bIns="0" rtlCol="0" anchor="t">
            <a:spAutoFit/>
          </a:bodyPr>
          <a:lstStyle/>
          <a:p>
            <a:pPr marL="0" indent="0" algn="l">
              <a:lnSpc>
                <a:spcPts val="2500"/>
              </a:lnSpc>
              <a:buNone/>
            </a:pPr>
            <a:endParaRPr lang="en-US" sz="2000" b="1" dirty="0">
              <a:latin typeface="Calibri" panose="020F0502020204030204" pitchFamily="34" charset="0"/>
            </a:endParaRPr>
          </a:p>
        </p:txBody>
      </p:sp>
      <p:sp>
        <p:nvSpPr>
          <p:cNvPr id="22" name="Text 19">
            <a:extLst>
              <a:ext uri="{FF2B5EF4-FFF2-40B4-BE49-F238E27FC236}">
                <a16:creationId xmlns:a16="http://schemas.microsoft.com/office/drawing/2014/main" id="{A361C536-93D2-61C6-AF85-0281FAB101FA}"/>
              </a:ext>
            </a:extLst>
          </p:cNvPr>
          <p:cNvSpPr/>
          <p:nvPr/>
        </p:nvSpPr>
        <p:spPr>
          <a:xfrm>
            <a:off x="7497338" y="4840520"/>
            <a:ext cx="925510" cy="174215"/>
          </a:xfrm>
          <a:prstGeom prst="rect">
            <a:avLst/>
          </a:prstGeom>
          <a:noFill/>
          <a:ln/>
        </p:spPr>
        <p:txBody>
          <a:bodyPr wrap="none" lIns="0" tIns="0" rIns="0" bIns="0" rtlCol="0" anchor="t">
            <a:spAutoFit/>
          </a:bodyPr>
          <a:lstStyle/>
          <a:p>
            <a:pPr marL="0" indent="0" algn="l">
              <a:lnSpc>
                <a:spcPts val="1500"/>
              </a:lnSpc>
              <a:buNone/>
            </a:pPr>
            <a:r>
              <a:rPr lang="en-US" sz="885" b="1" kern="0" spc="1" dirty="0">
                <a:solidFill>
                  <a:srgbClr val="FFFFFF">
                    <a:alpha val="90000"/>
                  </a:srgbClr>
                </a:solidFill>
                <a:latin typeface="Calibri" panose="020F0502020204030204" pitchFamily="34" charset="0"/>
                <a:ea typeface="Noto Sans" pitchFamily="34" charset="-122"/>
                <a:cs typeface="Calibri" panose="020F0502020204030204" pitchFamily="34" charset="0"/>
              </a:rPr>
              <a:t>STUDY SKILLS ZONE</a:t>
            </a:r>
            <a:endParaRPr lang="en-US" sz="885" b="1" dirty="0">
              <a:latin typeface="Calibri" panose="020F0502020204030204" pitchFamily="34" charset="0"/>
            </a:endParaRPr>
          </a:p>
        </p:txBody>
      </p:sp>
      <p:cxnSp>
        <p:nvCxnSpPr>
          <p:cNvPr id="4" name="Straight Connector 3">
            <a:extLst>
              <a:ext uri="{FF2B5EF4-FFF2-40B4-BE49-F238E27FC236}">
                <a16:creationId xmlns:a16="http://schemas.microsoft.com/office/drawing/2014/main" id="{4940DF44-D974-6A13-064A-14D8C80ED82F}"/>
              </a:ext>
            </a:extLst>
          </p:cNvPr>
          <p:cNvCxnSpPr/>
          <p:nvPr/>
        </p:nvCxnSpPr>
        <p:spPr>
          <a:xfrm>
            <a:off x="4367719" y="1245140"/>
            <a:ext cx="0" cy="3433864"/>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0">
            <a:extLst>
              <a:ext uri="{FF2B5EF4-FFF2-40B4-BE49-F238E27FC236}">
                <a16:creationId xmlns:a16="http://schemas.microsoft.com/office/drawing/2014/main" id="{57C9E62B-1031-A275-D7C8-1DB2EEF0E6A1}"/>
              </a:ext>
            </a:extLst>
          </p:cNvPr>
          <p:cNvSpPr/>
          <p:nvPr/>
        </p:nvSpPr>
        <p:spPr>
          <a:xfrm>
            <a:off x="573932" y="301558"/>
            <a:ext cx="5752977" cy="525785"/>
          </a:xfrm>
          <a:prstGeom prst="rect">
            <a:avLst/>
          </a:prstGeom>
          <a:noFill/>
          <a:ln/>
        </p:spPr>
        <p:txBody>
          <a:bodyPr wrap="square" lIns="0" tIns="0" rIns="0" bIns="0" rtlCol="0" anchor="t">
            <a:spAutoFit/>
          </a:bodyPr>
          <a:lstStyle/>
          <a:p>
            <a:pPr marL="0" indent="0">
              <a:lnSpc>
                <a:spcPts val="4100"/>
              </a:lnSpc>
              <a:buNone/>
            </a:pPr>
            <a:r>
              <a:rPr lang="en-GB" sz="4000" b="1" noProof="0">
                <a:solidFill>
                  <a:srgbClr val="FFD700"/>
                </a:solidFill>
                <a:latin typeface="Calibri" panose="020F0502020204030204" pitchFamily="34" charset="0"/>
                <a:ea typeface="Noto Sans" pitchFamily="34" charset="-122"/>
                <a:cs typeface="Calibri" panose="020F0502020204030204" pitchFamily="34" charset="0"/>
              </a:rPr>
              <a:t>What's the difference?</a:t>
            </a:r>
            <a:endParaRPr lang="en-GB" sz="4000" b="1" noProof="0">
              <a:latin typeface="Calibri" panose="020F0502020204030204" pitchFamily="34" charset="0"/>
            </a:endParaRPr>
          </a:p>
        </p:txBody>
      </p:sp>
    </p:spTree>
    <p:extLst>
      <p:ext uri="{BB962C8B-B14F-4D97-AF65-F5344CB8AC3E}">
        <p14:creationId xmlns:p14="http://schemas.microsoft.com/office/powerpoint/2010/main" val="745560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EB9E50A-3D16-8919-8DE9-8FE36EF84B64}"/>
            </a:ext>
          </a:extLst>
        </p:cNvPr>
        <p:cNvGrpSpPr/>
        <p:nvPr/>
      </p:nvGrpSpPr>
      <p:grpSpPr>
        <a:xfrm>
          <a:off x="0" y="0"/>
          <a:ext cx="0" cy="0"/>
          <a:chOff x="0" y="0"/>
          <a:chExt cx="0" cy="0"/>
        </a:xfrm>
      </p:grpSpPr>
      <p:sp>
        <p:nvSpPr>
          <p:cNvPr id="4" name="Text 0">
            <a:extLst>
              <a:ext uri="{FF2B5EF4-FFF2-40B4-BE49-F238E27FC236}">
                <a16:creationId xmlns:a16="http://schemas.microsoft.com/office/drawing/2014/main" id="{617BDB0A-900A-ACAB-0319-CD3C8CAA3C21}"/>
              </a:ext>
            </a:extLst>
          </p:cNvPr>
          <p:cNvSpPr/>
          <p:nvPr/>
        </p:nvSpPr>
        <p:spPr>
          <a:xfrm>
            <a:off x="3171217" y="1624015"/>
            <a:ext cx="5972783" cy="390235"/>
          </a:xfrm>
          <a:prstGeom prst="rect">
            <a:avLst/>
          </a:prstGeom>
          <a:noFill/>
          <a:ln/>
        </p:spPr>
        <p:txBody>
          <a:bodyPr wrap="square" lIns="0" tIns="0" rIns="0" bIns="0" rtlCol="0" anchor="t">
            <a:spAutoFit/>
          </a:bodyPr>
          <a:lstStyle/>
          <a:p>
            <a:pPr algn="ctr">
              <a:lnSpc>
                <a:spcPts val="3200"/>
              </a:lnSpc>
            </a:pPr>
            <a:r>
              <a:rPr lang="en-US" sz="2436" b="1" dirty="0">
                <a:solidFill>
                  <a:srgbClr val="FFD700"/>
                </a:solidFill>
                <a:latin typeface="Calibri" panose="020F0502020204030204" pitchFamily="34" charset="0"/>
                <a:ea typeface="Noto Sans" pitchFamily="34" charset="-122"/>
                <a:cs typeface="Calibri" panose="020F0502020204030204" pitchFamily="34" charset="0"/>
              </a:rPr>
              <a:t>Your environment shapes your </a:t>
            </a:r>
            <a:r>
              <a:rPr lang="en-US" sz="2436" b="1" dirty="0" err="1">
                <a:solidFill>
                  <a:srgbClr val="FFD700"/>
                </a:solidFill>
                <a:latin typeface="Calibri" panose="020F0502020204030204" pitchFamily="34" charset="0"/>
                <a:ea typeface="Noto Sans" pitchFamily="34" charset="-122"/>
                <a:cs typeface="Calibri" panose="020F0502020204030204" pitchFamily="34" charset="0"/>
              </a:rPr>
              <a:t>behaviour</a:t>
            </a:r>
            <a:endParaRPr lang="en-US" sz="2436" b="1" dirty="0">
              <a:latin typeface="Calibri" panose="020F0502020204030204" pitchFamily="34" charset="0"/>
            </a:endParaRPr>
          </a:p>
        </p:txBody>
      </p:sp>
      <p:sp>
        <p:nvSpPr>
          <p:cNvPr id="5" name="Text 1">
            <a:extLst>
              <a:ext uri="{FF2B5EF4-FFF2-40B4-BE49-F238E27FC236}">
                <a16:creationId xmlns:a16="http://schemas.microsoft.com/office/drawing/2014/main" id="{981EE053-C781-B1C0-5CD6-E32E1A7D20AC}"/>
              </a:ext>
            </a:extLst>
          </p:cNvPr>
          <p:cNvSpPr/>
          <p:nvPr/>
        </p:nvSpPr>
        <p:spPr>
          <a:xfrm>
            <a:off x="3538135" y="2530199"/>
            <a:ext cx="5421040" cy="800091"/>
          </a:xfrm>
          <a:prstGeom prst="rect">
            <a:avLst/>
          </a:prstGeom>
          <a:noFill/>
          <a:ln/>
        </p:spPr>
        <p:txBody>
          <a:bodyPr wrap="square" lIns="0" tIns="0" rIns="0" bIns="0" rtlCol="0" anchor="t">
            <a:spAutoFit/>
          </a:bodyPr>
          <a:lstStyle/>
          <a:p>
            <a:pPr marL="342900" indent="-342900" algn="l">
              <a:lnSpc>
                <a:spcPts val="2000"/>
              </a:lnSpc>
              <a:buFont typeface="Arial" panose="020B0604020202020204" pitchFamily="34" charset="0"/>
              <a:buChar char="•"/>
            </a:pPr>
            <a:r>
              <a:rPr lang="en-US" sz="2800" b="1" dirty="0">
                <a:solidFill>
                  <a:srgbClr val="FFFFFF"/>
                </a:solidFill>
                <a:latin typeface="Calibri" panose="020F0502020204030204" pitchFamily="34" charset="0"/>
                <a:ea typeface="Noto Sans" pitchFamily="34" charset="-122"/>
                <a:cs typeface="Calibri" panose="020F0502020204030204" pitchFamily="34" charset="0"/>
              </a:rPr>
              <a:t>Make good choices automatic.</a:t>
            </a:r>
          </a:p>
          <a:p>
            <a:pPr marL="0" indent="0" algn="l">
              <a:lnSpc>
                <a:spcPts val="2000"/>
              </a:lnSpc>
              <a:buNone/>
            </a:pPr>
            <a:r>
              <a:rPr lang="en-US" sz="2800" b="1" dirty="0">
                <a:solidFill>
                  <a:srgbClr val="FFFFFF"/>
                </a:solidFill>
                <a:latin typeface="Calibri" panose="020F0502020204030204" pitchFamily="34" charset="0"/>
                <a:ea typeface="Noto Sans" pitchFamily="34" charset="-122"/>
                <a:cs typeface="Calibri" panose="020F0502020204030204" pitchFamily="34" charset="0"/>
              </a:rPr>
              <a:t> </a:t>
            </a:r>
          </a:p>
          <a:p>
            <a:pPr marL="342900" indent="-342900" algn="l">
              <a:lnSpc>
                <a:spcPts val="2000"/>
              </a:lnSpc>
              <a:buFont typeface="Arial" panose="020B0604020202020204" pitchFamily="34" charset="0"/>
              <a:buChar char="•"/>
            </a:pPr>
            <a:r>
              <a:rPr lang="en-US" sz="2800" b="1" dirty="0">
                <a:solidFill>
                  <a:srgbClr val="FFFFFF"/>
                </a:solidFill>
                <a:latin typeface="Calibri" panose="020F0502020204030204" pitchFamily="34" charset="0"/>
                <a:ea typeface="Noto Sans" pitchFamily="34" charset="-122"/>
                <a:cs typeface="Calibri" panose="020F0502020204030204" pitchFamily="34" charset="0"/>
              </a:rPr>
              <a:t>Make bad choices harder</a:t>
            </a:r>
            <a:r>
              <a:rPr lang="en-US" b="1" dirty="0">
                <a:solidFill>
                  <a:srgbClr val="FFFFFF"/>
                </a:solidFill>
                <a:latin typeface="Calibri" panose="020F0502020204030204" pitchFamily="34" charset="0"/>
                <a:ea typeface="Noto Sans" pitchFamily="34" charset="-122"/>
                <a:cs typeface="Calibri" panose="020F0502020204030204" pitchFamily="34" charset="0"/>
              </a:rPr>
              <a:t>.</a:t>
            </a:r>
            <a:endParaRPr lang="en-US" b="1" dirty="0">
              <a:latin typeface="Calibri" panose="020F0502020204030204" pitchFamily="34" charset="0"/>
            </a:endParaRPr>
          </a:p>
        </p:txBody>
      </p:sp>
      <p:pic>
        <p:nvPicPr>
          <p:cNvPr id="13" name="Image 1" descr="preencoded.png">
            <a:extLst>
              <a:ext uri="{FF2B5EF4-FFF2-40B4-BE49-F238E27FC236}">
                <a16:creationId xmlns:a16="http://schemas.microsoft.com/office/drawing/2014/main" id="{6E2D2283-6FB0-23C2-7FD6-6CBE24B4EA74}"/>
              </a:ext>
            </a:extLst>
          </p:cNvPr>
          <p:cNvPicPr>
            <a:picLocks noChangeAspect="1"/>
          </p:cNvPicPr>
          <p:nvPr/>
        </p:nvPicPr>
        <p:blipFill>
          <a:blip r:embed="rId4"/>
          <a:stretch>
            <a:fillRect/>
          </a:stretch>
        </p:blipFill>
        <p:spPr>
          <a:xfrm>
            <a:off x="-976910" y="0"/>
            <a:ext cx="4114800" cy="5143500"/>
          </a:xfrm>
          <a:prstGeom prst="rect">
            <a:avLst/>
          </a:prstGeom>
        </p:spPr>
      </p:pic>
    </p:spTree>
    <p:extLst>
      <p:ext uri="{BB962C8B-B14F-4D97-AF65-F5344CB8AC3E}">
        <p14:creationId xmlns:p14="http://schemas.microsoft.com/office/powerpoint/2010/main" val="227084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C6F2E3E-CA28-7D3C-5F39-D3B8A675017B}"/>
            </a:ext>
          </a:extLst>
        </p:cNvPr>
        <p:cNvGrpSpPr/>
        <p:nvPr/>
      </p:nvGrpSpPr>
      <p:grpSpPr>
        <a:xfrm>
          <a:off x="0" y="0"/>
          <a:ext cx="0" cy="0"/>
          <a:chOff x="0" y="0"/>
          <a:chExt cx="0" cy="0"/>
        </a:xfrm>
      </p:grpSpPr>
      <p:pic>
        <p:nvPicPr>
          <p:cNvPr id="3" name="Image 1" descr="preencoded.png">
            <a:extLst>
              <a:ext uri="{FF2B5EF4-FFF2-40B4-BE49-F238E27FC236}">
                <a16:creationId xmlns:a16="http://schemas.microsoft.com/office/drawing/2014/main" id="{FF4C3425-10AF-E367-3DCA-D553FE5BCDD6}"/>
              </a:ext>
            </a:extLst>
          </p:cNvPr>
          <p:cNvPicPr>
            <a:picLocks noChangeAspect="1"/>
          </p:cNvPicPr>
          <p:nvPr/>
        </p:nvPicPr>
        <p:blipFill>
          <a:blip r:embed="rId4"/>
          <a:stretch>
            <a:fillRect/>
          </a:stretch>
        </p:blipFill>
        <p:spPr>
          <a:xfrm>
            <a:off x="-976910" y="0"/>
            <a:ext cx="4114800" cy="5143500"/>
          </a:xfrm>
          <a:prstGeom prst="rect">
            <a:avLst/>
          </a:prstGeom>
        </p:spPr>
      </p:pic>
      <p:pic>
        <p:nvPicPr>
          <p:cNvPr id="6" name="Image 2" descr="preencoded.png">
            <a:extLst>
              <a:ext uri="{FF2B5EF4-FFF2-40B4-BE49-F238E27FC236}">
                <a16:creationId xmlns:a16="http://schemas.microsoft.com/office/drawing/2014/main" id="{1AAD19D1-2ACC-82B0-497A-03E92918FABF}"/>
              </a:ext>
            </a:extLst>
          </p:cNvPr>
          <p:cNvPicPr>
            <a:picLocks noChangeAspect="1"/>
          </p:cNvPicPr>
          <p:nvPr/>
        </p:nvPicPr>
        <p:blipFill>
          <a:blip r:embed="rId5"/>
          <a:stretch>
            <a:fillRect/>
          </a:stretch>
        </p:blipFill>
        <p:spPr>
          <a:xfrm>
            <a:off x="3581239" y="1018078"/>
            <a:ext cx="535853" cy="557802"/>
          </a:xfrm>
          <a:prstGeom prst="rect">
            <a:avLst/>
          </a:prstGeom>
        </p:spPr>
      </p:pic>
      <p:sp>
        <p:nvSpPr>
          <p:cNvPr id="7" name="Text 2">
            <a:extLst>
              <a:ext uri="{FF2B5EF4-FFF2-40B4-BE49-F238E27FC236}">
                <a16:creationId xmlns:a16="http://schemas.microsoft.com/office/drawing/2014/main" id="{C1A0EEA8-19DE-1339-695E-DBFC97E56539}"/>
              </a:ext>
            </a:extLst>
          </p:cNvPr>
          <p:cNvSpPr/>
          <p:nvPr/>
        </p:nvSpPr>
        <p:spPr>
          <a:xfrm>
            <a:off x="4107364" y="1197676"/>
            <a:ext cx="7050553" cy="243656"/>
          </a:xfrm>
          <a:prstGeom prst="rect">
            <a:avLst/>
          </a:prstGeom>
          <a:noFill/>
          <a:ln/>
        </p:spPr>
        <p:txBody>
          <a:bodyPr wrap="square" lIns="0" tIns="0" rIns="0" bIns="0" rtlCol="0" anchor="t">
            <a:spAutoFit/>
          </a:bodyPr>
          <a:lstStyle/>
          <a:p>
            <a:pPr marL="0" indent="0" algn="l">
              <a:lnSpc>
                <a:spcPts val="19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Phone in another room </a:t>
            </a:r>
            <a:r>
              <a:rPr lang="en-US" b="1" dirty="0">
                <a:solidFill>
                  <a:srgbClr val="FFA500"/>
                </a:solidFill>
                <a:latin typeface="Calibri" panose="020F0502020204030204" pitchFamily="34" charset="0"/>
                <a:ea typeface="Noto Sans" pitchFamily="34" charset="-122"/>
                <a:cs typeface="Calibri" panose="020F0502020204030204" pitchFamily="34" charset="0"/>
              </a:rPr>
              <a:t>= </a:t>
            </a:r>
            <a:r>
              <a:rPr lang="en-US" b="1" dirty="0">
                <a:solidFill>
                  <a:srgbClr val="FFFFFF"/>
                </a:solidFill>
                <a:latin typeface="Calibri" panose="020F0502020204030204" pitchFamily="34" charset="0"/>
                <a:ea typeface="Noto Sans" pitchFamily="34" charset="-122"/>
                <a:cs typeface="Calibri" panose="020F0502020204030204" pitchFamily="34" charset="0"/>
              </a:rPr>
              <a:t>less distraction</a:t>
            </a:r>
            <a:endParaRPr lang="en-US" b="1" dirty="0">
              <a:latin typeface="Calibri" panose="020F0502020204030204" pitchFamily="34" charset="0"/>
            </a:endParaRPr>
          </a:p>
        </p:txBody>
      </p:sp>
      <p:pic>
        <p:nvPicPr>
          <p:cNvPr id="8" name="Image 3" descr="preencoded.png">
            <a:extLst>
              <a:ext uri="{FF2B5EF4-FFF2-40B4-BE49-F238E27FC236}">
                <a16:creationId xmlns:a16="http://schemas.microsoft.com/office/drawing/2014/main" id="{2210B46E-28FA-4A83-D1D3-318AC957D17B}"/>
              </a:ext>
            </a:extLst>
          </p:cNvPr>
          <p:cNvPicPr>
            <a:picLocks noChangeAspect="1"/>
          </p:cNvPicPr>
          <p:nvPr/>
        </p:nvPicPr>
        <p:blipFill>
          <a:blip r:embed="rId6"/>
          <a:stretch>
            <a:fillRect/>
          </a:stretch>
        </p:blipFill>
        <p:spPr>
          <a:xfrm>
            <a:off x="3509439" y="2228807"/>
            <a:ext cx="535853" cy="428681"/>
          </a:xfrm>
          <a:prstGeom prst="rect">
            <a:avLst/>
          </a:prstGeom>
        </p:spPr>
      </p:pic>
      <p:sp>
        <p:nvSpPr>
          <p:cNvPr id="9" name="Text 3">
            <a:extLst>
              <a:ext uri="{FF2B5EF4-FFF2-40B4-BE49-F238E27FC236}">
                <a16:creationId xmlns:a16="http://schemas.microsoft.com/office/drawing/2014/main" id="{7610B18F-F5BF-6B87-FBAE-73D598503F07}"/>
              </a:ext>
            </a:extLst>
          </p:cNvPr>
          <p:cNvSpPr/>
          <p:nvPr/>
        </p:nvSpPr>
        <p:spPr>
          <a:xfrm>
            <a:off x="4087909" y="2326871"/>
            <a:ext cx="3626634" cy="243656"/>
          </a:xfrm>
          <a:prstGeom prst="rect">
            <a:avLst/>
          </a:prstGeom>
          <a:noFill/>
          <a:ln/>
        </p:spPr>
        <p:txBody>
          <a:bodyPr wrap="none" lIns="0" tIns="0" rIns="0" bIns="0" rtlCol="0" anchor="t">
            <a:spAutoFit/>
          </a:bodyPr>
          <a:lstStyle/>
          <a:p>
            <a:pPr marL="0" indent="0" algn="l">
              <a:lnSpc>
                <a:spcPts val="19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Desk cleared </a:t>
            </a:r>
            <a:r>
              <a:rPr lang="en-US" b="1" dirty="0">
                <a:solidFill>
                  <a:srgbClr val="FFA500"/>
                </a:solidFill>
                <a:latin typeface="Calibri" panose="020F0502020204030204" pitchFamily="34" charset="0"/>
                <a:ea typeface="Noto Sans" pitchFamily="34" charset="-122"/>
                <a:cs typeface="Calibri" panose="020F0502020204030204" pitchFamily="34" charset="0"/>
              </a:rPr>
              <a:t>= </a:t>
            </a:r>
            <a:r>
              <a:rPr lang="en-US" b="1" dirty="0">
                <a:solidFill>
                  <a:srgbClr val="FFFFFF"/>
                </a:solidFill>
                <a:latin typeface="Calibri" panose="020F0502020204030204" pitchFamily="34" charset="0"/>
                <a:ea typeface="Noto Sans" pitchFamily="34" charset="-122"/>
                <a:cs typeface="Calibri" panose="020F0502020204030204" pitchFamily="34" charset="0"/>
              </a:rPr>
              <a:t>easier to start studying</a:t>
            </a:r>
            <a:endParaRPr lang="en-US" b="1" dirty="0">
              <a:latin typeface="Calibri" panose="020F0502020204030204" pitchFamily="34" charset="0"/>
            </a:endParaRPr>
          </a:p>
        </p:txBody>
      </p:sp>
      <p:pic>
        <p:nvPicPr>
          <p:cNvPr id="10" name="Image 4" descr="preencoded.png">
            <a:extLst>
              <a:ext uri="{FF2B5EF4-FFF2-40B4-BE49-F238E27FC236}">
                <a16:creationId xmlns:a16="http://schemas.microsoft.com/office/drawing/2014/main" id="{DF9E385A-91AE-6C13-E0E8-59EBC334F5C9}"/>
              </a:ext>
            </a:extLst>
          </p:cNvPr>
          <p:cNvPicPr>
            <a:picLocks noChangeAspect="1"/>
          </p:cNvPicPr>
          <p:nvPr/>
        </p:nvPicPr>
        <p:blipFill>
          <a:blip r:embed="rId7"/>
          <a:stretch>
            <a:fillRect/>
          </a:stretch>
        </p:blipFill>
        <p:spPr>
          <a:xfrm>
            <a:off x="3470528" y="3255318"/>
            <a:ext cx="535853" cy="428681"/>
          </a:xfrm>
          <a:prstGeom prst="rect">
            <a:avLst/>
          </a:prstGeom>
        </p:spPr>
      </p:pic>
      <p:sp>
        <p:nvSpPr>
          <p:cNvPr id="11" name="Text 4">
            <a:extLst>
              <a:ext uri="{FF2B5EF4-FFF2-40B4-BE49-F238E27FC236}">
                <a16:creationId xmlns:a16="http://schemas.microsoft.com/office/drawing/2014/main" id="{95134F5F-39D9-F701-2158-337258DA11D9}"/>
              </a:ext>
            </a:extLst>
          </p:cNvPr>
          <p:cNvSpPr/>
          <p:nvPr/>
        </p:nvSpPr>
        <p:spPr>
          <a:xfrm>
            <a:off x="4048998" y="3347830"/>
            <a:ext cx="4340099" cy="243656"/>
          </a:xfrm>
          <a:prstGeom prst="rect">
            <a:avLst/>
          </a:prstGeom>
          <a:noFill/>
          <a:ln/>
        </p:spPr>
        <p:txBody>
          <a:bodyPr wrap="none" lIns="0" tIns="0" rIns="0" bIns="0" rtlCol="0" anchor="t">
            <a:spAutoFit/>
          </a:bodyPr>
          <a:lstStyle/>
          <a:p>
            <a:pPr marL="0" indent="0" algn="l">
              <a:lnSpc>
                <a:spcPts val="19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Revision materials visible </a:t>
            </a:r>
            <a:r>
              <a:rPr lang="en-US" b="1" dirty="0">
                <a:solidFill>
                  <a:srgbClr val="FFA500"/>
                </a:solidFill>
                <a:latin typeface="Calibri" panose="020F0502020204030204" pitchFamily="34" charset="0"/>
                <a:ea typeface="Noto Sans" pitchFamily="34" charset="-122"/>
                <a:cs typeface="Calibri" panose="020F0502020204030204" pitchFamily="34" charset="0"/>
              </a:rPr>
              <a:t>= </a:t>
            </a:r>
            <a:r>
              <a:rPr lang="en-US" b="1" dirty="0">
                <a:solidFill>
                  <a:srgbClr val="FFFFFF"/>
                </a:solidFill>
                <a:latin typeface="Calibri" panose="020F0502020204030204" pitchFamily="34" charset="0"/>
                <a:ea typeface="Noto Sans" pitchFamily="34" charset="-122"/>
                <a:cs typeface="Calibri" panose="020F0502020204030204" pitchFamily="34" charset="0"/>
              </a:rPr>
              <a:t>reminder to study</a:t>
            </a:r>
            <a:endParaRPr lang="en-US" b="1" dirty="0">
              <a:latin typeface="Calibri" panose="020F0502020204030204" pitchFamily="34" charset="0"/>
            </a:endParaRPr>
          </a:p>
        </p:txBody>
      </p:sp>
    </p:spTree>
    <p:extLst>
      <p:ext uri="{BB962C8B-B14F-4D97-AF65-F5344CB8AC3E}">
        <p14:creationId xmlns:p14="http://schemas.microsoft.com/office/powerpoint/2010/main" val="8400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148</TotalTime>
  <Words>1754</Words>
  <Application>Microsoft Macintosh PowerPoint</Application>
  <PresentationFormat>On-screen Show (16:9)</PresentationFormat>
  <Paragraphs>137</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SSZ</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Willpower is overrated</dc:title>
  <dc:subject>Willpower is overrated</dc:subject>
  <dc:creator>SSZ</dc:creator>
  <cp:keywords/>
  <dc:description/>
  <cp:lastModifiedBy>Matt Watson</cp:lastModifiedBy>
  <cp:revision>25</cp:revision>
  <dcterms:created xsi:type="dcterms:W3CDTF">2025-10-29T11:23:40Z</dcterms:created>
  <dcterms:modified xsi:type="dcterms:W3CDTF">2025-10-31T11:58:30Z</dcterms:modified>
  <cp:category/>
</cp:coreProperties>
</file>