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4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0" r:id="rId14"/>
    <p:sldId id="271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1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4"/>
    <p:restoredTop sz="95838"/>
  </p:normalViewPr>
  <p:slideViewPr>
    <p:cSldViewPr snapToGrid="0" snapToObjects="1">
      <p:cViewPr varScale="1">
        <p:scale>
          <a:sx n="76" d="100"/>
          <a:sy n="76" d="100"/>
        </p:scale>
        <p:origin x="1302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79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539BE-622B-2A51-7565-EF7E41C01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6AAAE1-1BBC-8629-B4A2-FFFCE37DAF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2AD88B-2A69-EC00-5038-7A4EF7662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CF4BD-10CE-B9B0-CF54-54C1A98DFF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205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981437" y="1333074"/>
            <a:ext cx="5181097" cy="65787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4275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Make the most of your</a:t>
            </a:r>
            <a:endParaRPr lang="en-US" sz="4275" dirty="0"/>
          </a:p>
        </p:txBody>
      </p:sp>
      <p:sp>
        <p:nvSpPr>
          <p:cNvPr id="5" name="Text 1"/>
          <p:cNvSpPr/>
          <p:nvPr/>
        </p:nvSpPr>
        <p:spPr>
          <a:xfrm>
            <a:off x="2494782" y="1930275"/>
            <a:ext cx="4154406" cy="65787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427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Christmas holidays</a:t>
            </a:r>
            <a:endParaRPr lang="en-US" sz="4275" dirty="0"/>
          </a:p>
        </p:txBody>
      </p:sp>
      <p:sp>
        <p:nvSpPr>
          <p:cNvPr id="6" name="Shape 2"/>
          <p:cNvSpPr/>
          <p:nvPr/>
        </p:nvSpPr>
        <p:spPr>
          <a:xfrm>
            <a:off x="4143375" y="2772473"/>
            <a:ext cx="857250" cy="28575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3"/>
          <p:cNvSpPr/>
          <p:nvPr/>
        </p:nvSpPr>
        <p:spPr>
          <a:xfrm>
            <a:off x="2310822" y="3125894"/>
            <a:ext cx="4522328" cy="32900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138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How to rest, revise, and return stronger </a:t>
            </a:r>
            <a:endParaRPr lang="en-US" sz="2138" dirty="0"/>
          </a:p>
        </p:txBody>
      </p:sp>
      <p:sp>
        <p:nvSpPr>
          <p:cNvPr id="9" name="Text 5"/>
          <p:cNvSpPr/>
          <p:nvPr/>
        </p:nvSpPr>
        <p:spPr>
          <a:xfrm>
            <a:off x="153289" y="4891575"/>
            <a:ext cx="1146147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1050" dirty="0" err="1">
                <a:solidFill>
                  <a:srgbClr val="FFFFFF"/>
                </a:solidFill>
                <a:ea typeface="Noto Sans" pitchFamily="34" charset="-122"/>
                <a:cs typeface="Calibri" panose="020F0502020204030204" pitchFamily="34" charset="0"/>
              </a:rPr>
              <a:t>studyskillszone.co.uk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6743447" y="4808355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CF5317-B120-ADF8-F21A-326600D2D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5116" y="4440751"/>
            <a:ext cx="1986151" cy="3731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4506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36634" y="552714"/>
            <a:ext cx="2289793" cy="4501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Active Revision</a:t>
            </a:r>
            <a:endParaRPr lang="en-US" sz="2925" dirty="0"/>
          </a:p>
        </p:txBody>
      </p:sp>
      <p:sp>
        <p:nvSpPr>
          <p:cNvPr id="4" name="Text 1"/>
          <p:cNvSpPr/>
          <p:nvPr/>
        </p:nvSpPr>
        <p:spPr>
          <a:xfrm>
            <a:off x="4572000" y="529629"/>
            <a:ext cx="1787669" cy="4501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Techniques</a:t>
            </a:r>
            <a:endParaRPr lang="en-US" sz="2925" dirty="0"/>
          </a:p>
        </p:txBody>
      </p:sp>
      <p:sp>
        <p:nvSpPr>
          <p:cNvPr id="5" name="Shape 2"/>
          <p:cNvSpPr/>
          <p:nvPr/>
        </p:nvSpPr>
        <p:spPr>
          <a:xfrm>
            <a:off x="1000125" y="1485900"/>
            <a:ext cx="3446859" cy="1607344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1000125" y="1485900"/>
            <a:ext cx="28575" cy="1607344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1250156" y="1800482"/>
            <a:ext cx="205184" cy="2423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01</a:t>
            </a:r>
            <a:endParaRPr lang="en-US" sz="1575" dirty="0"/>
          </a:p>
        </p:txBody>
      </p:sp>
      <p:sp>
        <p:nvSpPr>
          <p:cNvPr id="8" name="Text 5"/>
          <p:cNvSpPr/>
          <p:nvPr/>
        </p:nvSpPr>
        <p:spPr>
          <a:xfrm>
            <a:off x="1250156" y="2211794"/>
            <a:ext cx="1474506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Q&amp;A Flashcards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250156" y="2599760"/>
            <a:ext cx="294959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Test yourself on key facts and definitions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697016" y="1485900"/>
            <a:ext cx="3446859" cy="1607344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8"/>
          <p:cNvSpPr/>
          <p:nvPr/>
        </p:nvSpPr>
        <p:spPr>
          <a:xfrm>
            <a:off x="4697016" y="1485900"/>
            <a:ext cx="28575" cy="1607344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4947047" y="1800482"/>
            <a:ext cx="205184" cy="2423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02</a:t>
            </a:r>
            <a:endParaRPr lang="en-US" sz="1575" dirty="0"/>
          </a:p>
        </p:txBody>
      </p:sp>
      <p:sp>
        <p:nvSpPr>
          <p:cNvPr id="13" name="Text 10"/>
          <p:cNvSpPr/>
          <p:nvPr/>
        </p:nvSpPr>
        <p:spPr>
          <a:xfrm>
            <a:off x="4947047" y="2211794"/>
            <a:ext cx="3251022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Brain dump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926467" y="2565950"/>
            <a:ext cx="3016531" cy="43088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Write everything you can remember 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about a topic onto a blank piece of paper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1000125" y="3343275"/>
            <a:ext cx="3446859" cy="1607344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3"/>
          <p:cNvSpPr/>
          <p:nvPr/>
        </p:nvSpPr>
        <p:spPr>
          <a:xfrm>
            <a:off x="1000125" y="3343275"/>
            <a:ext cx="28575" cy="1607344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/>
          <p:nvPr/>
        </p:nvSpPr>
        <p:spPr>
          <a:xfrm>
            <a:off x="1250156" y="3657857"/>
            <a:ext cx="205184" cy="2423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03</a:t>
            </a:r>
            <a:endParaRPr lang="en-US" sz="1575" dirty="0"/>
          </a:p>
        </p:txBody>
      </p:sp>
      <p:sp>
        <p:nvSpPr>
          <p:cNvPr id="18" name="Text 15"/>
          <p:cNvSpPr/>
          <p:nvPr/>
        </p:nvSpPr>
        <p:spPr>
          <a:xfrm>
            <a:off x="1250156" y="4069169"/>
            <a:ext cx="1274580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Peer Quizzing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250156" y="4457135"/>
            <a:ext cx="1923283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Quiz with friends or family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4697016" y="3343275"/>
            <a:ext cx="3446859" cy="1607344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8"/>
          <p:cNvSpPr/>
          <p:nvPr/>
        </p:nvSpPr>
        <p:spPr>
          <a:xfrm>
            <a:off x="4697016" y="3343275"/>
            <a:ext cx="28575" cy="1607344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/>
          <p:cNvSpPr/>
          <p:nvPr/>
        </p:nvSpPr>
        <p:spPr>
          <a:xfrm>
            <a:off x="4947047" y="3657857"/>
            <a:ext cx="205184" cy="2423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04</a:t>
            </a:r>
            <a:endParaRPr lang="en-US" sz="1575" dirty="0"/>
          </a:p>
        </p:txBody>
      </p:sp>
      <p:sp>
        <p:nvSpPr>
          <p:cNvPr id="23" name="Text 20"/>
          <p:cNvSpPr/>
          <p:nvPr/>
        </p:nvSpPr>
        <p:spPr>
          <a:xfrm>
            <a:off x="4947047" y="4069169"/>
            <a:ext cx="1068819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Past Papers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4947047" y="4457135"/>
            <a:ext cx="2328843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Practice under timed conditions</a:t>
            </a:r>
            <a:endParaRPr lang="en-US" sz="1400" dirty="0"/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7F7B3D0E-473E-28FA-3044-58A8BF8991DE}"/>
              </a:ext>
            </a:extLst>
          </p:cNvPr>
          <p:cNvSpPr/>
          <p:nvPr/>
        </p:nvSpPr>
        <p:spPr>
          <a:xfrm>
            <a:off x="6632924" y="625828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10B8CC2-5F35-FB85-7E79-80D4057BB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593" y="258224"/>
            <a:ext cx="1986151" cy="37319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935643" y="425366"/>
            <a:ext cx="65" cy="4154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935421" y="412818"/>
            <a:ext cx="7273158" cy="4154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27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Start the New Year </a:t>
            </a:r>
            <a:r>
              <a:rPr lang="en-US" sz="270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ahead of the game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178719" y="1161557"/>
            <a:ext cx="6786563" cy="74295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1178719" y="1161557"/>
            <a:ext cx="28575" cy="74295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1393031" y="1377220"/>
            <a:ext cx="262892" cy="31162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2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01</a:t>
            </a:r>
            <a:endParaRPr lang="en-US" sz="2025" dirty="0"/>
          </a:p>
        </p:txBody>
      </p:sp>
      <p:sp>
        <p:nvSpPr>
          <p:cNvPr id="8" name="Text 5"/>
          <p:cNvSpPr/>
          <p:nvPr/>
        </p:nvSpPr>
        <p:spPr>
          <a:xfrm>
            <a:off x="1893094" y="1323698"/>
            <a:ext cx="5109540" cy="420884"/>
          </a:xfrm>
          <a:prstGeom prst="rect">
            <a:avLst/>
          </a:prstGeom>
          <a:noFill/>
          <a:ln/>
        </p:spPr>
        <p:txBody>
          <a:bodyPr wrap="none" lIns="0" tIns="51054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Feel confident going into Jan/Feb mocks</a:t>
            </a:r>
            <a:endParaRPr lang="en-US" sz="2400" b="1" dirty="0"/>
          </a:p>
        </p:txBody>
      </p:sp>
      <p:sp>
        <p:nvSpPr>
          <p:cNvPr id="9" name="Shape 6"/>
          <p:cNvSpPr/>
          <p:nvPr/>
        </p:nvSpPr>
        <p:spPr>
          <a:xfrm>
            <a:off x="1178719" y="2083101"/>
            <a:ext cx="6786563" cy="74295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1178719" y="2083101"/>
            <a:ext cx="28575" cy="74295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1393031" y="2298764"/>
            <a:ext cx="262892" cy="31162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2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02</a:t>
            </a:r>
            <a:endParaRPr lang="en-US" sz="2025" dirty="0"/>
          </a:p>
        </p:txBody>
      </p:sp>
      <p:sp>
        <p:nvSpPr>
          <p:cNvPr id="12" name="Text 9"/>
          <p:cNvSpPr/>
          <p:nvPr/>
        </p:nvSpPr>
        <p:spPr>
          <a:xfrm>
            <a:off x="1893094" y="2224222"/>
            <a:ext cx="3633431" cy="420884"/>
          </a:xfrm>
          <a:prstGeom prst="rect">
            <a:avLst/>
          </a:prstGeom>
          <a:noFill/>
          <a:ln/>
        </p:spPr>
        <p:txBody>
          <a:bodyPr wrap="none" lIns="0" tIns="51054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Less panic in the spring term</a:t>
            </a:r>
            <a:endParaRPr lang="en-US" sz="2400" b="1" dirty="0"/>
          </a:p>
        </p:txBody>
      </p:sp>
      <p:sp>
        <p:nvSpPr>
          <p:cNvPr id="13" name="Shape 10"/>
          <p:cNvSpPr/>
          <p:nvPr/>
        </p:nvSpPr>
        <p:spPr>
          <a:xfrm>
            <a:off x="1178719" y="3004645"/>
            <a:ext cx="6786563" cy="74295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1178719" y="3004645"/>
            <a:ext cx="28575" cy="74295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1393031" y="3220307"/>
            <a:ext cx="262892" cy="31162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2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03</a:t>
            </a:r>
            <a:endParaRPr lang="en-US" sz="2025" dirty="0"/>
          </a:p>
        </p:txBody>
      </p:sp>
      <p:sp>
        <p:nvSpPr>
          <p:cNvPr id="16" name="Text 13"/>
          <p:cNvSpPr/>
          <p:nvPr/>
        </p:nvSpPr>
        <p:spPr>
          <a:xfrm>
            <a:off x="1893094" y="3156275"/>
            <a:ext cx="3614066" cy="420884"/>
          </a:xfrm>
          <a:prstGeom prst="rect">
            <a:avLst/>
          </a:prstGeom>
          <a:noFill/>
          <a:ln/>
        </p:spPr>
        <p:txBody>
          <a:bodyPr wrap="none" lIns="0" tIns="51054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Better grades and less stress</a:t>
            </a:r>
            <a:endParaRPr lang="en-US" sz="2400" b="1" dirty="0"/>
          </a:p>
        </p:txBody>
      </p:sp>
      <p:sp>
        <p:nvSpPr>
          <p:cNvPr id="17" name="Shape 14"/>
          <p:cNvSpPr/>
          <p:nvPr/>
        </p:nvSpPr>
        <p:spPr>
          <a:xfrm>
            <a:off x="1367905" y="4186731"/>
            <a:ext cx="6786563" cy="1307306"/>
          </a:xfrm>
          <a:prstGeom prst="rect">
            <a:avLst/>
          </a:prstGeom>
          <a:solidFill>
            <a:srgbClr val="FFD700">
              <a:alpha val="10000"/>
            </a:srgbClr>
          </a:solidFill>
          <a:ln/>
        </p:spPr>
        <p:txBody>
          <a:bodyPr/>
          <a:lstStyle/>
          <a:p>
            <a:endParaRPr lang="en-GB" sz="400" dirty="0"/>
          </a:p>
        </p:txBody>
      </p:sp>
      <p:sp>
        <p:nvSpPr>
          <p:cNvPr id="18" name="Shape 15"/>
          <p:cNvSpPr/>
          <p:nvPr/>
        </p:nvSpPr>
        <p:spPr>
          <a:xfrm>
            <a:off x="1178719" y="4176220"/>
            <a:ext cx="28575" cy="1307306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1432938" y="4378614"/>
            <a:ext cx="6215063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endParaRPr lang="en-US" sz="2000" b="1" dirty="0"/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id="{FAC9451A-5071-2B2D-5306-3DF007CA8629}"/>
              </a:ext>
            </a:extLst>
          </p:cNvPr>
          <p:cNvSpPr/>
          <p:nvPr/>
        </p:nvSpPr>
        <p:spPr>
          <a:xfrm>
            <a:off x="935421" y="4255239"/>
            <a:ext cx="7273158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Pace yourself!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5" grpId="0" animBg="1"/>
      <p:bldP spid="16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75713" y="239539"/>
            <a:ext cx="2658035" cy="4501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Your holiday goal</a:t>
            </a:r>
            <a:endParaRPr lang="en-US" sz="2925" dirty="0"/>
          </a:p>
        </p:txBody>
      </p:sp>
      <p:sp>
        <p:nvSpPr>
          <p:cNvPr id="5" name="Shape 2"/>
          <p:cNvSpPr/>
          <p:nvPr/>
        </p:nvSpPr>
        <p:spPr>
          <a:xfrm>
            <a:off x="1178719" y="1160162"/>
            <a:ext cx="6786563" cy="820080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1555374" y="1365270"/>
            <a:ext cx="6033255" cy="43088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What will you commit to this Christmas?</a:t>
            </a:r>
            <a:endParaRPr lang="en-US" sz="2800" b="1" dirty="0"/>
          </a:p>
        </p:txBody>
      </p:sp>
      <p:sp>
        <p:nvSpPr>
          <p:cNvPr id="7" name="Shape 4"/>
          <p:cNvSpPr/>
          <p:nvPr/>
        </p:nvSpPr>
        <p:spPr>
          <a:xfrm>
            <a:off x="1199739" y="2133545"/>
            <a:ext cx="6786563" cy="85725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Shape 5"/>
          <p:cNvSpPr/>
          <p:nvPr/>
        </p:nvSpPr>
        <p:spPr>
          <a:xfrm>
            <a:off x="1199739" y="2133545"/>
            <a:ext cx="28575" cy="85725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1485489" y="2389046"/>
            <a:ext cx="166712" cy="34624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25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A</a:t>
            </a:r>
            <a:endParaRPr lang="en-US" sz="2250" dirty="0"/>
          </a:p>
        </p:txBody>
      </p:sp>
      <p:sp>
        <p:nvSpPr>
          <p:cNvPr id="10" name="Text 7"/>
          <p:cNvSpPr/>
          <p:nvPr/>
        </p:nvSpPr>
        <p:spPr>
          <a:xfrm>
            <a:off x="2056989" y="2408283"/>
            <a:ext cx="4079002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2 hours of revision </a:t>
            </a:r>
            <a:r>
              <a:rPr lang="en-US" sz="2000" dirty="0">
                <a:solidFill>
                  <a:srgbClr val="FFC0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on average </a:t>
            </a: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per day?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1199739" y="3169389"/>
            <a:ext cx="6786563" cy="85725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9"/>
          <p:cNvSpPr/>
          <p:nvPr/>
        </p:nvSpPr>
        <p:spPr>
          <a:xfrm>
            <a:off x="1199739" y="3169389"/>
            <a:ext cx="28575" cy="85725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1485489" y="3424889"/>
            <a:ext cx="157094" cy="34624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25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B</a:t>
            </a:r>
            <a:endParaRPr lang="en-US" sz="2250" dirty="0"/>
          </a:p>
        </p:txBody>
      </p:sp>
      <p:sp>
        <p:nvSpPr>
          <p:cNvPr id="14" name="Text 11"/>
          <p:cNvSpPr/>
          <p:nvPr/>
        </p:nvSpPr>
        <p:spPr>
          <a:xfrm>
            <a:off x="2056989" y="3444125"/>
            <a:ext cx="258070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Complete 5 past papers?</a:t>
            </a:r>
            <a:endParaRPr lang="en-US" sz="2000" dirty="0"/>
          </a:p>
        </p:txBody>
      </p:sp>
      <p:sp>
        <p:nvSpPr>
          <p:cNvPr id="15" name="Shape 12"/>
          <p:cNvSpPr/>
          <p:nvPr/>
        </p:nvSpPr>
        <p:spPr>
          <a:xfrm>
            <a:off x="1199739" y="4205233"/>
            <a:ext cx="6786563" cy="85725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3"/>
          <p:cNvSpPr/>
          <p:nvPr/>
        </p:nvSpPr>
        <p:spPr>
          <a:xfrm>
            <a:off x="1199739" y="4205233"/>
            <a:ext cx="28575" cy="85725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/>
          <p:nvPr/>
        </p:nvSpPr>
        <p:spPr>
          <a:xfrm>
            <a:off x="1485489" y="4460733"/>
            <a:ext cx="153888" cy="34624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25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C</a:t>
            </a:r>
            <a:endParaRPr lang="en-US" sz="2250" dirty="0"/>
          </a:p>
        </p:txBody>
      </p:sp>
      <p:sp>
        <p:nvSpPr>
          <p:cNvPr id="18" name="Text 15"/>
          <p:cNvSpPr/>
          <p:nvPr/>
        </p:nvSpPr>
        <p:spPr>
          <a:xfrm>
            <a:off x="2056989" y="4479969"/>
            <a:ext cx="355725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Master two of my weakest topics?</a:t>
            </a:r>
            <a:endParaRPr lang="en-US" sz="2000" dirty="0"/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4AD6F14C-DF49-BED4-1DE9-A7A05658B4FD}"/>
              </a:ext>
            </a:extLst>
          </p:cNvPr>
          <p:cNvSpPr/>
          <p:nvPr/>
        </p:nvSpPr>
        <p:spPr>
          <a:xfrm>
            <a:off x="6906180" y="4850397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D194C04-7A24-C630-A63B-9BB4131E7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849" y="4482793"/>
            <a:ext cx="1986151" cy="373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12534" y="481276"/>
            <a:ext cx="542264" cy="4501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Key</a:t>
            </a:r>
            <a:endParaRPr lang="en-US" sz="2925" dirty="0"/>
          </a:p>
        </p:txBody>
      </p:sp>
      <p:sp>
        <p:nvSpPr>
          <p:cNvPr id="4" name="Text 1"/>
          <p:cNvSpPr/>
          <p:nvPr/>
        </p:nvSpPr>
        <p:spPr>
          <a:xfrm>
            <a:off x="4062757" y="481276"/>
            <a:ext cx="1688603" cy="4501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Takeaways</a:t>
            </a:r>
            <a:endParaRPr lang="en-US" sz="2925" dirty="0"/>
          </a:p>
        </p:txBody>
      </p:sp>
      <p:sp>
        <p:nvSpPr>
          <p:cNvPr id="5" name="Shape 2"/>
          <p:cNvSpPr/>
          <p:nvPr/>
        </p:nvSpPr>
        <p:spPr>
          <a:xfrm>
            <a:off x="1000125" y="1534511"/>
            <a:ext cx="3464719" cy="1387283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1000125" y="1534511"/>
            <a:ext cx="28575" cy="138728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1214438" y="1813374"/>
            <a:ext cx="205184" cy="2423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01</a:t>
            </a:r>
            <a:endParaRPr lang="en-US" sz="1575" dirty="0"/>
          </a:p>
        </p:txBody>
      </p:sp>
      <p:sp>
        <p:nvSpPr>
          <p:cNvPr id="8" name="Text 5"/>
          <p:cNvSpPr/>
          <p:nvPr/>
        </p:nvSpPr>
        <p:spPr>
          <a:xfrm>
            <a:off x="1214438" y="2123976"/>
            <a:ext cx="3036094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Balance rest and revision - you need both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4679156" y="1534511"/>
            <a:ext cx="3464719" cy="1387283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4679156" y="1534511"/>
            <a:ext cx="28575" cy="138728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4893469" y="1813374"/>
            <a:ext cx="205184" cy="2423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02</a:t>
            </a:r>
            <a:endParaRPr lang="en-US" sz="1575" dirty="0"/>
          </a:p>
        </p:txBody>
      </p:sp>
      <p:sp>
        <p:nvSpPr>
          <p:cNvPr id="12" name="Text 9"/>
          <p:cNvSpPr/>
          <p:nvPr/>
        </p:nvSpPr>
        <p:spPr>
          <a:xfrm>
            <a:off x="4893469" y="2123975"/>
            <a:ext cx="3036094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Plan your time and stick to a routine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1000125" y="3136106"/>
            <a:ext cx="3464719" cy="1387283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1000125" y="3136106"/>
            <a:ext cx="28575" cy="138728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1214438" y="3414970"/>
            <a:ext cx="205184" cy="2423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03</a:t>
            </a:r>
            <a:endParaRPr lang="en-US" sz="1575" dirty="0"/>
          </a:p>
        </p:txBody>
      </p:sp>
      <p:sp>
        <p:nvSpPr>
          <p:cNvPr id="16" name="Text 13"/>
          <p:cNvSpPr/>
          <p:nvPr/>
        </p:nvSpPr>
        <p:spPr>
          <a:xfrm>
            <a:off x="1214438" y="3725569"/>
            <a:ext cx="3036094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Focus on weak areas, not what you already know</a:t>
            </a:r>
            <a:endParaRPr lang="en-US" sz="2000" dirty="0"/>
          </a:p>
        </p:txBody>
      </p:sp>
      <p:sp>
        <p:nvSpPr>
          <p:cNvPr id="17" name="Shape 14"/>
          <p:cNvSpPr/>
          <p:nvPr/>
        </p:nvSpPr>
        <p:spPr>
          <a:xfrm>
            <a:off x="4679156" y="3136106"/>
            <a:ext cx="3464719" cy="1387283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5"/>
          <p:cNvSpPr/>
          <p:nvPr/>
        </p:nvSpPr>
        <p:spPr>
          <a:xfrm>
            <a:off x="4679156" y="3136106"/>
            <a:ext cx="28575" cy="138728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4893469" y="3414970"/>
            <a:ext cx="205184" cy="2423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04</a:t>
            </a:r>
            <a:endParaRPr lang="en-US" sz="1575" dirty="0"/>
          </a:p>
        </p:txBody>
      </p:sp>
      <p:sp>
        <p:nvSpPr>
          <p:cNvPr id="20" name="Text 17"/>
          <p:cNvSpPr/>
          <p:nvPr/>
        </p:nvSpPr>
        <p:spPr>
          <a:xfrm>
            <a:off x="4893469" y="3756347"/>
            <a:ext cx="3036094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Use active revision techniques that force you to think!</a:t>
            </a:r>
            <a:endParaRPr lang="en-US" dirty="0"/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F4C14771-897A-AD10-CC51-454FE23D5695}"/>
              </a:ext>
            </a:extLst>
          </p:cNvPr>
          <p:cNvSpPr/>
          <p:nvPr/>
        </p:nvSpPr>
        <p:spPr>
          <a:xfrm>
            <a:off x="6906180" y="4850397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F5559DA-876D-B97F-D299-F1D3D5BAB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849" y="4482793"/>
            <a:ext cx="1986151" cy="373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5" grpId="0" animBg="1"/>
      <p:bldP spid="16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39353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0"/>
            <a:ext cx="9144000" cy="538129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743201" y="2920923"/>
            <a:ext cx="3540586" cy="62324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4050" b="1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You've got this! </a:t>
            </a:r>
            <a:endParaRPr lang="en-US" sz="4050" b="1" dirty="0"/>
          </a:p>
        </p:txBody>
      </p:sp>
      <p:sp>
        <p:nvSpPr>
          <p:cNvPr id="6" name="Text 2"/>
          <p:cNvSpPr/>
          <p:nvPr/>
        </p:nvSpPr>
        <p:spPr>
          <a:xfrm>
            <a:off x="483475" y="1543233"/>
            <a:ext cx="8334703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Good Luck in the spring and summer term! </a:t>
            </a:r>
            <a:endParaRPr lang="en-US" sz="2800" b="1" dirty="0"/>
          </a:p>
        </p:txBody>
      </p:sp>
      <p:sp>
        <p:nvSpPr>
          <p:cNvPr id="7" name="Shape 3"/>
          <p:cNvSpPr/>
          <p:nvPr/>
        </p:nvSpPr>
        <p:spPr>
          <a:xfrm>
            <a:off x="4143375" y="2193131"/>
            <a:ext cx="857250" cy="28575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Shape 4"/>
          <p:cNvSpPr/>
          <p:nvPr/>
        </p:nvSpPr>
        <p:spPr>
          <a:xfrm>
            <a:off x="1357313" y="2578894"/>
            <a:ext cx="6429375" cy="1307306"/>
          </a:xfrm>
          <a:prstGeom prst="rect">
            <a:avLst/>
          </a:prstGeom>
          <a:solidFill>
            <a:srgbClr val="FFD700">
              <a:alpha val="10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5"/>
          <p:cNvSpPr/>
          <p:nvPr/>
        </p:nvSpPr>
        <p:spPr>
          <a:xfrm>
            <a:off x="1357313" y="2578894"/>
            <a:ext cx="28575" cy="1307306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D232CD2B-E9DA-7782-2ECE-574E90EEAA72}"/>
              </a:ext>
            </a:extLst>
          </p:cNvPr>
          <p:cNvSpPr/>
          <p:nvPr/>
        </p:nvSpPr>
        <p:spPr>
          <a:xfrm>
            <a:off x="153289" y="4891575"/>
            <a:ext cx="1146147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1050" dirty="0" err="1">
                <a:solidFill>
                  <a:srgbClr val="FFFFFF"/>
                </a:solidFill>
                <a:ea typeface="Noto Sans" pitchFamily="34" charset="-122"/>
                <a:cs typeface="Calibri" panose="020F0502020204030204" pitchFamily="34" charset="0"/>
              </a:rPr>
              <a:t>studyskillszone.co.uk</a:t>
            </a:r>
            <a:endParaRPr lang="en-US" sz="1050" dirty="0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1A892E36-8169-2AD5-2FBA-EB6D048318D0}"/>
              </a:ext>
            </a:extLst>
          </p:cNvPr>
          <p:cNvSpPr/>
          <p:nvPr/>
        </p:nvSpPr>
        <p:spPr>
          <a:xfrm>
            <a:off x="6743447" y="4808355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75458D9-5E0B-E310-4564-4EDF8DB1C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5116" y="4440751"/>
            <a:ext cx="1986151" cy="3731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481276"/>
            <a:ext cx="9143999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The </a:t>
            </a:r>
            <a:r>
              <a:rPr lang="en-US" sz="292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Christmas Dilemma</a:t>
            </a:r>
            <a:endParaRPr lang="en-US" sz="2925" dirty="0"/>
          </a:p>
        </p:txBody>
      </p:sp>
      <p:sp>
        <p:nvSpPr>
          <p:cNvPr id="5" name="Shape 2"/>
          <p:cNvSpPr/>
          <p:nvPr/>
        </p:nvSpPr>
        <p:spPr>
          <a:xfrm>
            <a:off x="1357313" y="1343025"/>
            <a:ext cx="6429375" cy="735806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1357313" y="1343025"/>
            <a:ext cx="28575" cy="735806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1571625" y="1529115"/>
            <a:ext cx="307777" cy="36362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01</a:t>
            </a:r>
            <a:endParaRPr lang="en-US" sz="2363" dirty="0"/>
          </a:p>
        </p:txBody>
      </p:sp>
      <p:sp>
        <p:nvSpPr>
          <p:cNvPr id="8" name="Text 5"/>
          <p:cNvSpPr/>
          <p:nvPr/>
        </p:nvSpPr>
        <p:spPr>
          <a:xfrm>
            <a:off x="2143125" y="1557039"/>
            <a:ext cx="238103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You've earned a break!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1357313" y="2278856"/>
            <a:ext cx="6429375" cy="735806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1357313" y="2278856"/>
            <a:ext cx="28575" cy="735806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1571625" y="2464946"/>
            <a:ext cx="307777" cy="36362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02</a:t>
            </a:r>
            <a:endParaRPr lang="en-US" sz="2363" dirty="0"/>
          </a:p>
        </p:txBody>
      </p:sp>
      <p:sp>
        <p:nvSpPr>
          <p:cNvPr id="12" name="Text 9"/>
          <p:cNvSpPr/>
          <p:nvPr/>
        </p:nvSpPr>
        <p:spPr>
          <a:xfrm>
            <a:off x="2143125" y="2492871"/>
            <a:ext cx="490801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January/February mocks are around the corner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1357313" y="3214688"/>
            <a:ext cx="6429375" cy="735806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1357313" y="3214688"/>
            <a:ext cx="28575" cy="735806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1571625" y="3400778"/>
            <a:ext cx="307777" cy="36362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03</a:t>
            </a:r>
            <a:endParaRPr lang="en-US" sz="2363" dirty="0"/>
          </a:p>
        </p:txBody>
      </p:sp>
      <p:sp>
        <p:nvSpPr>
          <p:cNvPr id="16" name="Text 13"/>
          <p:cNvSpPr/>
          <p:nvPr/>
        </p:nvSpPr>
        <p:spPr>
          <a:xfrm>
            <a:off x="2143125" y="3428702"/>
            <a:ext cx="3088474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Two weeks can disappear fast</a:t>
            </a:r>
            <a:endParaRPr lang="en-US" sz="2000" dirty="0"/>
          </a:p>
        </p:txBody>
      </p:sp>
      <p:sp>
        <p:nvSpPr>
          <p:cNvPr id="17" name="Shape 14"/>
          <p:cNvSpPr/>
          <p:nvPr/>
        </p:nvSpPr>
        <p:spPr>
          <a:xfrm>
            <a:off x="1370566" y="4144721"/>
            <a:ext cx="6355452" cy="414027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1356580" y="4171003"/>
            <a:ext cx="6431796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Balance is key: </a:t>
            </a:r>
            <a:r>
              <a:rPr lang="en-US" sz="2000" b="1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rest and recharge without losing momentum</a:t>
            </a:r>
            <a:endParaRPr lang="en-US" sz="2000" b="1" dirty="0"/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E69C12F9-0F07-89C8-DC34-734FCB5B4E25}"/>
              </a:ext>
            </a:extLst>
          </p:cNvPr>
          <p:cNvSpPr/>
          <p:nvPr/>
        </p:nvSpPr>
        <p:spPr>
          <a:xfrm>
            <a:off x="6827530" y="583197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CDCEE12-F9C9-76F1-B477-631DE1833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199" y="215593"/>
            <a:ext cx="1986151" cy="373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5" grpId="0" animBg="1"/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4A32F-6EC7-3B3A-E27F-EE02A7A9B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FF09D3E5-D97A-11E1-98C7-3EAE2FDF7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5" name="Shape 2">
            <a:extLst>
              <a:ext uri="{FF2B5EF4-FFF2-40B4-BE49-F238E27FC236}">
                <a16:creationId xmlns:a16="http://schemas.microsoft.com/office/drawing/2014/main" id="{97603AE4-E912-9160-DDB1-C3ED6B892BAC}"/>
              </a:ext>
            </a:extLst>
          </p:cNvPr>
          <p:cNvSpPr/>
          <p:nvPr/>
        </p:nvSpPr>
        <p:spPr>
          <a:xfrm>
            <a:off x="1357313" y="1343025"/>
            <a:ext cx="6429375" cy="735806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5A708E26-D44E-E863-37CE-A7E99C47257F}"/>
              </a:ext>
            </a:extLst>
          </p:cNvPr>
          <p:cNvSpPr/>
          <p:nvPr/>
        </p:nvSpPr>
        <p:spPr>
          <a:xfrm>
            <a:off x="1357313" y="1343025"/>
            <a:ext cx="28575" cy="735806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A9B9E95-277E-8C7D-E305-492660FE9867}"/>
              </a:ext>
            </a:extLst>
          </p:cNvPr>
          <p:cNvSpPr/>
          <p:nvPr/>
        </p:nvSpPr>
        <p:spPr>
          <a:xfrm>
            <a:off x="1571625" y="1529115"/>
            <a:ext cx="307777" cy="36362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01</a:t>
            </a:r>
            <a:endParaRPr lang="en-US" sz="2363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5C42C5DC-11D1-7D23-393C-F605CD9629A5}"/>
              </a:ext>
            </a:extLst>
          </p:cNvPr>
          <p:cNvSpPr/>
          <p:nvPr/>
        </p:nvSpPr>
        <p:spPr>
          <a:xfrm>
            <a:off x="2143125" y="1557039"/>
            <a:ext cx="1614994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20 weeks to go </a:t>
            </a:r>
            <a:endParaRPr lang="en-US" sz="200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FD69D2BD-2307-581E-D8DC-470CEE95F5B3}"/>
              </a:ext>
            </a:extLst>
          </p:cNvPr>
          <p:cNvSpPr/>
          <p:nvPr/>
        </p:nvSpPr>
        <p:spPr>
          <a:xfrm>
            <a:off x="1357313" y="2278856"/>
            <a:ext cx="6429375" cy="735806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C7AC1E3D-A66D-E3BD-AEDC-0026A440B849}"/>
              </a:ext>
            </a:extLst>
          </p:cNvPr>
          <p:cNvSpPr/>
          <p:nvPr/>
        </p:nvSpPr>
        <p:spPr>
          <a:xfrm>
            <a:off x="1357313" y="2278856"/>
            <a:ext cx="28575" cy="735806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945BBE3B-FE5F-6C90-6C72-6647B86563AA}"/>
              </a:ext>
            </a:extLst>
          </p:cNvPr>
          <p:cNvSpPr/>
          <p:nvPr/>
        </p:nvSpPr>
        <p:spPr>
          <a:xfrm>
            <a:off x="1571625" y="2464946"/>
            <a:ext cx="307777" cy="36362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02</a:t>
            </a:r>
            <a:endParaRPr lang="en-US" sz="2363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0118E423-4A22-DBD5-C1B7-35CDCA842269}"/>
              </a:ext>
            </a:extLst>
          </p:cNvPr>
          <p:cNvSpPr/>
          <p:nvPr/>
        </p:nvSpPr>
        <p:spPr>
          <a:xfrm>
            <a:off x="2143125" y="2492871"/>
            <a:ext cx="177843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No need to panic</a:t>
            </a:r>
            <a:endParaRPr lang="en-US" sz="2000" dirty="0"/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FC8E027E-94E3-E984-FD49-911951C2FB9D}"/>
              </a:ext>
            </a:extLst>
          </p:cNvPr>
          <p:cNvSpPr/>
          <p:nvPr/>
        </p:nvSpPr>
        <p:spPr>
          <a:xfrm>
            <a:off x="1357313" y="3214688"/>
            <a:ext cx="6429375" cy="735806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8465C069-24A0-2306-08E4-07A127DB5B34}"/>
              </a:ext>
            </a:extLst>
          </p:cNvPr>
          <p:cNvSpPr/>
          <p:nvPr/>
        </p:nvSpPr>
        <p:spPr>
          <a:xfrm>
            <a:off x="1357313" y="3214688"/>
            <a:ext cx="28575" cy="735806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0CD49536-FDC6-853F-B59C-E1E1D1C824D0}"/>
              </a:ext>
            </a:extLst>
          </p:cNvPr>
          <p:cNvSpPr/>
          <p:nvPr/>
        </p:nvSpPr>
        <p:spPr>
          <a:xfrm>
            <a:off x="1571625" y="3400778"/>
            <a:ext cx="307777" cy="36362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03</a:t>
            </a:r>
            <a:endParaRPr lang="en-US" sz="2363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DF0F0960-6804-2662-CC3D-79021BE50125}"/>
              </a:ext>
            </a:extLst>
          </p:cNvPr>
          <p:cNvSpPr/>
          <p:nvPr/>
        </p:nvSpPr>
        <p:spPr>
          <a:xfrm>
            <a:off x="2143125" y="3428702"/>
            <a:ext cx="5283562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Steady progress across 20 weeks = less stress later </a:t>
            </a:r>
            <a:endParaRPr lang="en-US" sz="2000" dirty="0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36B0353C-18EA-80F4-3DCC-B834D07712F6}"/>
              </a:ext>
            </a:extLst>
          </p:cNvPr>
          <p:cNvSpPr/>
          <p:nvPr/>
        </p:nvSpPr>
        <p:spPr>
          <a:xfrm>
            <a:off x="1370566" y="4119321"/>
            <a:ext cx="6355452" cy="414027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pPr algn="ctr"/>
            <a:r>
              <a:rPr lang="en-GB" sz="2800" dirty="0"/>
              <a:t>Spread out the workload!</a:t>
            </a: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3892127C-E52D-66CB-9258-6AFEFA4A6CB1}"/>
              </a:ext>
            </a:extLst>
          </p:cNvPr>
          <p:cNvSpPr/>
          <p:nvPr/>
        </p:nvSpPr>
        <p:spPr>
          <a:xfrm>
            <a:off x="6827530" y="583197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F9AF4DB-F895-BD39-B645-3B7659F17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199" y="215593"/>
            <a:ext cx="1986151" cy="373194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16A8232C-6D36-DDF3-F717-8FD5962F42DF}"/>
              </a:ext>
            </a:extLst>
          </p:cNvPr>
          <p:cNvSpPr/>
          <p:nvPr/>
        </p:nvSpPr>
        <p:spPr>
          <a:xfrm>
            <a:off x="421848" y="230348"/>
            <a:ext cx="6748862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You still have time to make a difference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205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6">
            <a:extLst>
              <a:ext uri="{FF2B5EF4-FFF2-40B4-BE49-F238E27FC236}">
                <a16:creationId xmlns:a16="http://schemas.microsoft.com/office/drawing/2014/main" id="{0621CCF1-680B-8BED-8204-84C11EF9BFBC}"/>
              </a:ext>
            </a:extLst>
          </p:cNvPr>
          <p:cNvSpPr/>
          <p:nvPr/>
        </p:nvSpPr>
        <p:spPr>
          <a:xfrm>
            <a:off x="6827530" y="583197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2B2961-36E3-D49E-C36D-DE53A2FD8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199" y="215593"/>
            <a:ext cx="1986151" cy="37319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91162B-2827-098E-7F37-48BA4B6A2D5A}"/>
              </a:ext>
            </a:extLst>
          </p:cNvPr>
          <p:cNvGrpSpPr/>
          <p:nvPr/>
        </p:nvGrpSpPr>
        <p:grpSpPr>
          <a:xfrm>
            <a:off x="414746" y="865954"/>
            <a:ext cx="803272" cy="367425"/>
            <a:chOff x="414746" y="865954"/>
            <a:chExt cx="803272" cy="367425"/>
          </a:xfrm>
        </p:grpSpPr>
        <p:sp>
          <p:nvSpPr>
            <p:cNvPr id="14" name="Shape 6">
              <a:extLst>
                <a:ext uri="{FF2B5EF4-FFF2-40B4-BE49-F238E27FC236}">
                  <a16:creationId xmlns:a16="http://schemas.microsoft.com/office/drawing/2014/main" id="{2D4DDEA0-9EE4-E0E7-B315-A03C30D9EC74}"/>
                </a:ext>
              </a:extLst>
            </p:cNvPr>
            <p:cNvSpPr/>
            <p:nvPr/>
          </p:nvSpPr>
          <p:spPr>
            <a:xfrm>
              <a:off x="414746" y="865954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Shape 6">
              <a:extLst>
                <a:ext uri="{FF2B5EF4-FFF2-40B4-BE49-F238E27FC236}">
                  <a16:creationId xmlns:a16="http://schemas.microsoft.com/office/drawing/2014/main" id="{57CB936F-E9BD-B656-0F50-03B5B168018D}"/>
                </a:ext>
              </a:extLst>
            </p:cNvPr>
            <p:cNvSpPr/>
            <p:nvPr/>
          </p:nvSpPr>
          <p:spPr>
            <a:xfrm>
              <a:off x="822732" y="865954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" name="Text 1">
            <a:extLst>
              <a:ext uri="{FF2B5EF4-FFF2-40B4-BE49-F238E27FC236}">
                <a16:creationId xmlns:a16="http://schemas.microsoft.com/office/drawing/2014/main" id="{520EFED6-F425-7C47-EC36-207B7ED5C605}"/>
              </a:ext>
            </a:extLst>
          </p:cNvPr>
          <p:cNvSpPr/>
          <p:nvPr/>
        </p:nvSpPr>
        <p:spPr>
          <a:xfrm>
            <a:off x="1323412" y="828459"/>
            <a:ext cx="674886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2-week Christmas holiday</a:t>
            </a:r>
            <a:endParaRPr lang="en-US" sz="2925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A849B08-96A0-EF4C-1C35-90B574271EF7}"/>
              </a:ext>
            </a:extLst>
          </p:cNvPr>
          <p:cNvGrpSpPr/>
          <p:nvPr/>
        </p:nvGrpSpPr>
        <p:grpSpPr>
          <a:xfrm>
            <a:off x="414746" y="1553938"/>
            <a:ext cx="2388134" cy="367425"/>
            <a:chOff x="414746" y="1553938"/>
            <a:chExt cx="2388134" cy="367425"/>
          </a:xfrm>
        </p:grpSpPr>
        <p:sp>
          <p:nvSpPr>
            <p:cNvPr id="17" name="Shape 6">
              <a:extLst>
                <a:ext uri="{FF2B5EF4-FFF2-40B4-BE49-F238E27FC236}">
                  <a16:creationId xmlns:a16="http://schemas.microsoft.com/office/drawing/2014/main" id="{A84A582D-2CBF-82FA-1437-3DCD48002169}"/>
                </a:ext>
              </a:extLst>
            </p:cNvPr>
            <p:cNvSpPr/>
            <p:nvPr/>
          </p:nvSpPr>
          <p:spPr>
            <a:xfrm>
              <a:off x="414746" y="155393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Shape 6">
              <a:extLst>
                <a:ext uri="{FF2B5EF4-FFF2-40B4-BE49-F238E27FC236}">
                  <a16:creationId xmlns:a16="http://schemas.microsoft.com/office/drawing/2014/main" id="{2D2E4802-5F48-B4E3-A9D7-B29D332A1A68}"/>
                </a:ext>
              </a:extLst>
            </p:cNvPr>
            <p:cNvSpPr/>
            <p:nvPr/>
          </p:nvSpPr>
          <p:spPr>
            <a:xfrm>
              <a:off x="822732" y="155393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Shape 6">
              <a:extLst>
                <a:ext uri="{FF2B5EF4-FFF2-40B4-BE49-F238E27FC236}">
                  <a16:creationId xmlns:a16="http://schemas.microsoft.com/office/drawing/2014/main" id="{FAE2C9E4-FBA2-767F-ACEC-033731835990}"/>
                </a:ext>
              </a:extLst>
            </p:cNvPr>
            <p:cNvSpPr/>
            <p:nvPr/>
          </p:nvSpPr>
          <p:spPr>
            <a:xfrm>
              <a:off x="1213070" y="155393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Shape 6">
              <a:extLst>
                <a:ext uri="{FF2B5EF4-FFF2-40B4-BE49-F238E27FC236}">
                  <a16:creationId xmlns:a16="http://schemas.microsoft.com/office/drawing/2014/main" id="{C72A0705-AB15-22D1-99FD-5334161C8333}"/>
                </a:ext>
              </a:extLst>
            </p:cNvPr>
            <p:cNvSpPr/>
            <p:nvPr/>
          </p:nvSpPr>
          <p:spPr>
            <a:xfrm>
              <a:off x="1621056" y="155393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Shape 6">
              <a:extLst>
                <a:ext uri="{FF2B5EF4-FFF2-40B4-BE49-F238E27FC236}">
                  <a16:creationId xmlns:a16="http://schemas.microsoft.com/office/drawing/2014/main" id="{47679D19-C5A1-5A7A-C9D2-F8C185964B56}"/>
                </a:ext>
              </a:extLst>
            </p:cNvPr>
            <p:cNvSpPr/>
            <p:nvPr/>
          </p:nvSpPr>
          <p:spPr>
            <a:xfrm>
              <a:off x="1999608" y="155393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Shape 6">
              <a:extLst>
                <a:ext uri="{FF2B5EF4-FFF2-40B4-BE49-F238E27FC236}">
                  <a16:creationId xmlns:a16="http://schemas.microsoft.com/office/drawing/2014/main" id="{9A62F8B8-7FF5-5BF3-70BA-1EEB77F98316}"/>
                </a:ext>
              </a:extLst>
            </p:cNvPr>
            <p:cNvSpPr/>
            <p:nvPr/>
          </p:nvSpPr>
          <p:spPr>
            <a:xfrm>
              <a:off x="2407594" y="155393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3" name="Shape 6">
            <a:extLst>
              <a:ext uri="{FF2B5EF4-FFF2-40B4-BE49-F238E27FC236}">
                <a16:creationId xmlns:a16="http://schemas.microsoft.com/office/drawing/2014/main" id="{66B86C5D-75E5-D178-3BC6-33BDD3012D57}"/>
              </a:ext>
            </a:extLst>
          </p:cNvPr>
          <p:cNvSpPr/>
          <p:nvPr/>
        </p:nvSpPr>
        <p:spPr>
          <a:xfrm>
            <a:off x="414746" y="2265469"/>
            <a:ext cx="395286" cy="367425"/>
          </a:xfrm>
          <a:prstGeom prst="rect">
            <a:avLst/>
          </a:prstGeom>
          <a:solidFill>
            <a:srgbClr val="FFA500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4E8398B6-EB35-802C-68DA-C6E02479E0B9}"/>
              </a:ext>
            </a:extLst>
          </p:cNvPr>
          <p:cNvSpPr/>
          <p:nvPr/>
        </p:nvSpPr>
        <p:spPr>
          <a:xfrm>
            <a:off x="2966691" y="1516003"/>
            <a:ext cx="674886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6 weeks of school</a:t>
            </a:r>
            <a:endParaRPr lang="en-US" sz="2925" dirty="0"/>
          </a:p>
        </p:txBody>
      </p:sp>
      <p:sp>
        <p:nvSpPr>
          <p:cNvPr id="26" name="Text 1">
            <a:extLst>
              <a:ext uri="{FF2B5EF4-FFF2-40B4-BE49-F238E27FC236}">
                <a16:creationId xmlns:a16="http://schemas.microsoft.com/office/drawing/2014/main" id="{05D2BA1C-8899-0FAF-4C53-8424E30F8047}"/>
              </a:ext>
            </a:extLst>
          </p:cNvPr>
          <p:cNvSpPr/>
          <p:nvPr/>
        </p:nvSpPr>
        <p:spPr>
          <a:xfrm>
            <a:off x="1020375" y="2225007"/>
            <a:ext cx="674886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1 week half term</a:t>
            </a:r>
            <a:endParaRPr lang="en-US" sz="2925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5AD25FA-856B-818B-48FC-03A429C3029A}"/>
              </a:ext>
            </a:extLst>
          </p:cNvPr>
          <p:cNvGrpSpPr/>
          <p:nvPr/>
        </p:nvGrpSpPr>
        <p:grpSpPr>
          <a:xfrm>
            <a:off x="402971" y="2975212"/>
            <a:ext cx="1980148" cy="367425"/>
            <a:chOff x="402971" y="2975212"/>
            <a:chExt cx="1980148" cy="367425"/>
          </a:xfrm>
        </p:grpSpPr>
        <p:sp>
          <p:nvSpPr>
            <p:cNvPr id="27" name="Shape 6">
              <a:extLst>
                <a:ext uri="{FF2B5EF4-FFF2-40B4-BE49-F238E27FC236}">
                  <a16:creationId xmlns:a16="http://schemas.microsoft.com/office/drawing/2014/main" id="{08893833-6433-FAB0-F5C2-2D596D81FB6A}"/>
                </a:ext>
              </a:extLst>
            </p:cNvPr>
            <p:cNvSpPr/>
            <p:nvPr/>
          </p:nvSpPr>
          <p:spPr>
            <a:xfrm>
              <a:off x="402971" y="2975212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Shape 6">
              <a:extLst>
                <a:ext uri="{FF2B5EF4-FFF2-40B4-BE49-F238E27FC236}">
                  <a16:creationId xmlns:a16="http://schemas.microsoft.com/office/drawing/2014/main" id="{DC4F4BDD-7C94-81D0-6FFB-D5AAE0BFFCB9}"/>
                </a:ext>
              </a:extLst>
            </p:cNvPr>
            <p:cNvSpPr/>
            <p:nvPr/>
          </p:nvSpPr>
          <p:spPr>
            <a:xfrm>
              <a:off x="810957" y="2975212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Shape 6">
              <a:extLst>
                <a:ext uri="{FF2B5EF4-FFF2-40B4-BE49-F238E27FC236}">
                  <a16:creationId xmlns:a16="http://schemas.microsoft.com/office/drawing/2014/main" id="{111C853B-2FC1-8DBF-517E-A0F075767ACA}"/>
                </a:ext>
              </a:extLst>
            </p:cNvPr>
            <p:cNvSpPr/>
            <p:nvPr/>
          </p:nvSpPr>
          <p:spPr>
            <a:xfrm>
              <a:off x="1201295" y="2975212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Shape 6">
              <a:extLst>
                <a:ext uri="{FF2B5EF4-FFF2-40B4-BE49-F238E27FC236}">
                  <a16:creationId xmlns:a16="http://schemas.microsoft.com/office/drawing/2014/main" id="{8DDA0712-E004-73BF-F349-21DD74B62C32}"/>
                </a:ext>
              </a:extLst>
            </p:cNvPr>
            <p:cNvSpPr/>
            <p:nvPr/>
          </p:nvSpPr>
          <p:spPr>
            <a:xfrm>
              <a:off x="1609281" y="2975212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Shape 6">
              <a:extLst>
                <a:ext uri="{FF2B5EF4-FFF2-40B4-BE49-F238E27FC236}">
                  <a16:creationId xmlns:a16="http://schemas.microsoft.com/office/drawing/2014/main" id="{1AD006FC-DC3D-CDC8-75F8-AD64D2B031A9}"/>
                </a:ext>
              </a:extLst>
            </p:cNvPr>
            <p:cNvSpPr/>
            <p:nvPr/>
          </p:nvSpPr>
          <p:spPr>
            <a:xfrm>
              <a:off x="1987833" y="2975212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2" name="Text 1">
            <a:extLst>
              <a:ext uri="{FF2B5EF4-FFF2-40B4-BE49-F238E27FC236}">
                <a16:creationId xmlns:a16="http://schemas.microsoft.com/office/drawing/2014/main" id="{C03F96E2-5CAF-97DB-D198-00725AE08828}"/>
              </a:ext>
            </a:extLst>
          </p:cNvPr>
          <p:cNvSpPr/>
          <p:nvPr/>
        </p:nvSpPr>
        <p:spPr>
          <a:xfrm>
            <a:off x="2605237" y="2952313"/>
            <a:ext cx="674886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5 weeks of school</a:t>
            </a:r>
            <a:endParaRPr lang="en-US" sz="2925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A32A343-FB44-BAAC-11A9-76114C2D6594}"/>
              </a:ext>
            </a:extLst>
          </p:cNvPr>
          <p:cNvGrpSpPr/>
          <p:nvPr/>
        </p:nvGrpSpPr>
        <p:grpSpPr>
          <a:xfrm>
            <a:off x="403696" y="3684216"/>
            <a:ext cx="803272" cy="367425"/>
            <a:chOff x="403696" y="3684216"/>
            <a:chExt cx="803272" cy="367425"/>
          </a:xfrm>
        </p:grpSpPr>
        <p:sp>
          <p:nvSpPr>
            <p:cNvPr id="33" name="Shape 6">
              <a:extLst>
                <a:ext uri="{FF2B5EF4-FFF2-40B4-BE49-F238E27FC236}">
                  <a16:creationId xmlns:a16="http://schemas.microsoft.com/office/drawing/2014/main" id="{01F32AF6-8C92-8134-B5E3-2D81FA7ECB6D}"/>
                </a:ext>
              </a:extLst>
            </p:cNvPr>
            <p:cNvSpPr/>
            <p:nvPr/>
          </p:nvSpPr>
          <p:spPr>
            <a:xfrm>
              <a:off x="403696" y="3684216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Shape 6">
              <a:extLst>
                <a:ext uri="{FF2B5EF4-FFF2-40B4-BE49-F238E27FC236}">
                  <a16:creationId xmlns:a16="http://schemas.microsoft.com/office/drawing/2014/main" id="{4407922A-5F14-CEF6-1AB1-04C7427FA5EB}"/>
                </a:ext>
              </a:extLst>
            </p:cNvPr>
            <p:cNvSpPr/>
            <p:nvPr/>
          </p:nvSpPr>
          <p:spPr>
            <a:xfrm>
              <a:off x="811682" y="3684216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5" name="Text 1">
            <a:extLst>
              <a:ext uri="{FF2B5EF4-FFF2-40B4-BE49-F238E27FC236}">
                <a16:creationId xmlns:a16="http://schemas.microsoft.com/office/drawing/2014/main" id="{0BB1EEF7-6406-ADCD-20B7-FF82CE1A1378}"/>
              </a:ext>
            </a:extLst>
          </p:cNvPr>
          <p:cNvSpPr/>
          <p:nvPr/>
        </p:nvSpPr>
        <p:spPr>
          <a:xfrm>
            <a:off x="1398938" y="3639344"/>
            <a:ext cx="674886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2-week Easter holiday</a:t>
            </a:r>
            <a:endParaRPr lang="en-US" sz="2925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76C1C0D-9CF3-FF66-629D-31B5669A8D50}"/>
              </a:ext>
            </a:extLst>
          </p:cNvPr>
          <p:cNvGrpSpPr/>
          <p:nvPr/>
        </p:nvGrpSpPr>
        <p:grpSpPr>
          <a:xfrm>
            <a:off x="402971" y="4348348"/>
            <a:ext cx="1601596" cy="367425"/>
            <a:chOff x="402971" y="4348348"/>
            <a:chExt cx="1601596" cy="367425"/>
          </a:xfrm>
        </p:grpSpPr>
        <p:sp>
          <p:nvSpPr>
            <p:cNvPr id="36" name="Shape 6">
              <a:extLst>
                <a:ext uri="{FF2B5EF4-FFF2-40B4-BE49-F238E27FC236}">
                  <a16:creationId xmlns:a16="http://schemas.microsoft.com/office/drawing/2014/main" id="{29F31C26-65C5-1E2C-EC87-CA00D65B2A3E}"/>
                </a:ext>
              </a:extLst>
            </p:cNvPr>
            <p:cNvSpPr/>
            <p:nvPr/>
          </p:nvSpPr>
          <p:spPr>
            <a:xfrm>
              <a:off x="402971" y="434834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Shape 6">
              <a:extLst>
                <a:ext uri="{FF2B5EF4-FFF2-40B4-BE49-F238E27FC236}">
                  <a16:creationId xmlns:a16="http://schemas.microsoft.com/office/drawing/2014/main" id="{76AA57EB-36AC-12C2-4054-902C7DEFBBC9}"/>
                </a:ext>
              </a:extLst>
            </p:cNvPr>
            <p:cNvSpPr/>
            <p:nvPr/>
          </p:nvSpPr>
          <p:spPr>
            <a:xfrm>
              <a:off x="810957" y="434834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Shape 6">
              <a:extLst>
                <a:ext uri="{FF2B5EF4-FFF2-40B4-BE49-F238E27FC236}">
                  <a16:creationId xmlns:a16="http://schemas.microsoft.com/office/drawing/2014/main" id="{D3545B07-742F-5483-BDE8-77C2C239A53A}"/>
                </a:ext>
              </a:extLst>
            </p:cNvPr>
            <p:cNvSpPr/>
            <p:nvPr/>
          </p:nvSpPr>
          <p:spPr>
            <a:xfrm>
              <a:off x="1201295" y="434834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Shape 6">
              <a:extLst>
                <a:ext uri="{FF2B5EF4-FFF2-40B4-BE49-F238E27FC236}">
                  <a16:creationId xmlns:a16="http://schemas.microsoft.com/office/drawing/2014/main" id="{D120B9E6-6EE8-3ECC-8A5B-1B6164BC5111}"/>
                </a:ext>
              </a:extLst>
            </p:cNvPr>
            <p:cNvSpPr/>
            <p:nvPr/>
          </p:nvSpPr>
          <p:spPr>
            <a:xfrm>
              <a:off x="1609281" y="4348348"/>
              <a:ext cx="395286" cy="367425"/>
            </a:xfrm>
            <a:prstGeom prst="rect">
              <a:avLst/>
            </a:prstGeom>
            <a:solidFill>
              <a:srgbClr val="FFA500"/>
            </a:solidFill>
            <a:ln w="38100">
              <a:solidFill>
                <a:schemeClr val="bg1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0" name="Text 1">
            <a:extLst>
              <a:ext uri="{FF2B5EF4-FFF2-40B4-BE49-F238E27FC236}">
                <a16:creationId xmlns:a16="http://schemas.microsoft.com/office/drawing/2014/main" id="{7D807137-7F48-403F-62C8-2D8AA4D154A5}"/>
              </a:ext>
            </a:extLst>
          </p:cNvPr>
          <p:cNvSpPr/>
          <p:nvPr/>
        </p:nvSpPr>
        <p:spPr>
          <a:xfrm>
            <a:off x="2185476" y="4320363"/>
            <a:ext cx="674886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4 weeks of school (study leave?)</a:t>
            </a:r>
            <a:endParaRPr lang="en-US" sz="2925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2FD3F99D-87AB-A718-B4F9-75888DE16A8D}"/>
              </a:ext>
            </a:extLst>
          </p:cNvPr>
          <p:cNvSpPr/>
          <p:nvPr/>
        </p:nvSpPr>
        <p:spPr>
          <a:xfrm>
            <a:off x="414746" y="218056"/>
            <a:ext cx="674886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The time left…</a:t>
            </a:r>
            <a:endParaRPr lang="en-US" sz="2925" dirty="0"/>
          </a:p>
        </p:txBody>
      </p:sp>
    </p:spTree>
    <p:extLst>
      <p:ext uri="{BB962C8B-B14F-4D97-AF65-F5344CB8AC3E}">
        <p14:creationId xmlns:p14="http://schemas.microsoft.com/office/powerpoint/2010/main" val="416329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5" grpId="0" animBg="1"/>
      <p:bldP spid="26" grpId="0" animBg="1"/>
      <p:bldP spid="32" grpId="0" animBg="1"/>
      <p:bldP spid="35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9368" y="481276"/>
            <a:ext cx="674886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The</a:t>
            </a:r>
            <a:r>
              <a:rPr lang="en-US" sz="2925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Golden Rule</a:t>
            </a:r>
            <a:endParaRPr lang="en-US" sz="2925" dirty="0"/>
          </a:p>
        </p:txBody>
      </p:sp>
      <p:sp>
        <p:nvSpPr>
          <p:cNvPr id="5" name="Shape 2"/>
          <p:cNvSpPr/>
          <p:nvPr/>
        </p:nvSpPr>
        <p:spPr>
          <a:xfrm>
            <a:off x="1178719" y="1392334"/>
            <a:ext cx="6786563" cy="1423002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1571625" y="1857612"/>
            <a:ext cx="600075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You don't need to work all day</a:t>
            </a:r>
            <a:r>
              <a:rPr lang="en-US" sz="1200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1178719" y="3101085"/>
            <a:ext cx="6786563" cy="816087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Shape 5"/>
          <p:cNvSpPr/>
          <p:nvPr/>
        </p:nvSpPr>
        <p:spPr>
          <a:xfrm>
            <a:off x="1178719" y="3101085"/>
            <a:ext cx="45719" cy="798389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2368519" y="3280212"/>
            <a:ext cx="4083618" cy="43088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You just need to work smart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5741249" y="4366863"/>
            <a:ext cx="52900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</a:t>
            </a:r>
            <a:endParaRPr lang="en-US" sz="1800" dirty="0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CC2C8735-F662-353A-F357-0AD90DB48E7A}"/>
              </a:ext>
            </a:extLst>
          </p:cNvPr>
          <p:cNvSpPr/>
          <p:nvPr/>
        </p:nvSpPr>
        <p:spPr>
          <a:xfrm>
            <a:off x="6827530" y="583197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45862FF-7E2A-600C-395A-A6EC2DF13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199" y="215593"/>
            <a:ext cx="1986151" cy="3731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7188" y="425366"/>
            <a:ext cx="1830694" cy="4154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7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Plan It Like a 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2164082" y="425366"/>
            <a:ext cx="1009892" cy="4154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70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School 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3179559" y="425366"/>
            <a:ext cx="795218" cy="4154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70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Week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357188" y="1573020"/>
            <a:ext cx="3857625" cy="842963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Shape 4"/>
          <p:cNvSpPr/>
          <p:nvPr/>
        </p:nvSpPr>
        <p:spPr>
          <a:xfrm>
            <a:off x="357188" y="1573020"/>
            <a:ext cx="28575" cy="84296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535781" y="1681249"/>
            <a:ext cx="973152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Routine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549406" y="2091512"/>
            <a:ext cx="1912703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Set regular study times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57188" y="2630295"/>
            <a:ext cx="3857625" cy="842963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8"/>
          <p:cNvSpPr/>
          <p:nvPr/>
        </p:nvSpPr>
        <p:spPr>
          <a:xfrm>
            <a:off x="357188" y="2630295"/>
            <a:ext cx="28575" cy="84296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560082" y="2683221"/>
            <a:ext cx="828240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Breaks</a:t>
            </a:r>
            <a:endParaRPr lang="en-US" sz="1575" dirty="0"/>
          </a:p>
        </p:txBody>
      </p:sp>
      <p:sp>
        <p:nvSpPr>
          <p:cNvPr id="13" name="Text 10"/>
          <p:cNvSpPr/>
          <p:nvPr/>
        </p:nvSpPr>
        <p:spPr>
          <a:xfrm>
            <a:off x="535781" y="3107261"/>
            <a:ext cx="3290709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Schedule rest, rewards, and down time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357188" y="3687570"/>
            <a:ext cx="3857625" cy="842963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2"/>
          <p:cNvSpPr/>
          <p:nvPr/>
        </p:nvSpPr>
        <p:spPr>
          <a:xfrm>
            <a:off x="357188" y="3687570"/>
            <a:ext cx="28575" cy="842963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535781" y="3659164"/>
            <a:ext cx="2399568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It’s a balancing act!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1581045" y="3753159"/>
            <a:ext cx="6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388719" y="4055350"/>
            <a:ext cx="3857625" cy="716347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582010" y="4282908"/>
            <a:ext cx="342900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Stick to a revision timetable</a:t>
            </a:r>
            <a:endParaRPr lang="en-US" dirty="0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4572000" y="1"/>
            <a:ext cx="4572000" cy="5143500"/>
          </a:xfrm>
          <a:prstGeom prst="rect">
            <a:avLst/>
          </a:prstGeom>
        </p:spPr>
      </p:pic>
      <p:sp>
        <p:nvSpPr>
          <p:cNvPr id="21" name="Shape 17"/>
          <p:cNvSpPr/>
          <p:nvPr/>
        </p:nvSpPr>
        <p:spPr>
          <a:xfrm>
            <a:off x="4498428" y="1"/>
            <a:ext cx="4645572" cy="5143499"/>
          </a:xfrm>
          <a:prstGeom prst="rect">
            <a:avLst/>
          </a:prstGeom>
          <a:solidFill>
            <a:srgbClr val="0F1419">
              <a:alpha val="30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6">
            <a:extLst>
              <a:ext uri="{FF2B5EF4-FFF2-40B4-BE49-F238E27FC236}">
                <a16:creationId xmlns:a16="http://schemas.microsoft.com/office/drawing/2014/main" id="{A2335794-F5C6-2D22-CC8E-108974505472}"/>
              </a:ext>
            </a:extLst>
          </p:cNvPr>
          <p:cNvSpPr/>
          <p:nvPr/>
        </p:nvSpPr>
        <p:spPr>
          <a:xfrm>
            <a:off x="6906180" y="4850397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E4B84C2-F953-D58B-A245-147B78D14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849" y="4482793"/>
            <a:ext cx="1986151" cy="373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16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1A1A1A">
              <a:alpha val="53725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1"/>
          <p:cNvSpPr/>
          <p:nvPr/>
        </p:nvSpPr>
        <p:spPr>
          <a:xfrm>
            <a:off x="4960719" y="553948"/>
            <a:ext cx="3920522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7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Focus on what you</a:t>
            </a:r>
            <a:br>
              <a:rPr lang="en-US" sz="27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</a:br>
            <a:r>
              <a:rPr lang="en-US" sz="27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don't know </a:t>
            </a:r>
            <a:r>
              <a:rPr lang="en-US" sz="2700" dirty="0">
                <a:solidFill>
                  <a:srgbClr val="FFC0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(yet) </a:t>
            </a:r>
            <a:endParaRPr lang="en-US" sz="2700" dirty="0">
              <a:solidFill>
                <a:srgbClr val="FFC000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4929188" y="1543851"/>
            <a:ext cx="3857625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Smart revision means targeting gaps in knowledge 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4929188" y="2415983"/>
            <a:ext cx="3857625" cy="62865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6"/>
          <p:cNvSpPr/>
          <p:nvPr/>
        </p:nvSpPr>
        <p:spPr>
          <a:xfrm>
            <a:off x="4929188" y="2415983"/>
            <a:ext cx="28575" cy="62865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7"/>
          <p:cNvSpPr/>
          <p:nvPr/>
        </p:nvSpPr>
        <p:spPr>
          <a:xfrm>
            <a:off x="5107781" y="2591808"/>
            <a:ext cx="23403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01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5536406" y="2554939"/>
            <a:ext cx="2934265" cy="350737"/>
          </a:xfrm>
          <a:prstGeom prst="rect">
            <a:avLst/>
          </a:prstGeom>
          <a:noFill/>
          <a:ln/>
        </p:spPr>
        <p:txBody>
          <a:bodyPr wrap="none" lIns="0" tIns="42545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Review recent test feedback</a:t>
            </a:r>
            <a:endParaRPr lang="en-US" sz="2000" dirty="0"/>
          </a:p>
        </p:txBody>
      </p:sp>
      <p:sp>
        <p:nvSpPr>
          <p:cNvPr id="13" name="Shape 9"/>
          <p:cNvSpPr/>
          <p:nvPr/>
        </p:nvSpPr>
        <p:spPr>
          <a:xfrm>
            <a:off x="4929188" y="3223227"/>
            <a:ext cx="3857625" cy="62865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0"/>
          <p:cNvSpPr/>
          <p:nvPr/>
        </p:nvSpPr>
        <p:spPr>
          <a:xfrm>
            <a:off x="4929188" y="3223227"/>
            <a:ext cx="28575" cy="62865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1"/>
          <p:cNvSpPr/>
          <p:nvPr/>
        </p:nvSpPr>
        <p:spPr>
          <a:xfrm>
            <a:off x="5107781" y="3399052"/>
            <a:ext cx="23403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02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5536406" y="3352049"/>
            <a:ext cx="2924455" cy="350737"/>
          </a:xfrm>
          <a:prstGeom prst="rect">
            <a:avLst/>
          </a:prstGeom>
          <a:noFill/>
          <a:ln/>
        </p:spPr>
        <p:txBody>
          <a:bodyPr wrap="none" lIns="0" tIns="42545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Identify weak topics or skills</a:t>
            </a:r>
            <a:endParaRPr lang="en-US" sz="2000" dirty="0"/>
          </a:p>
        </p:txBody>
      </p:sp>
      <p:sp>
        <p:nvSpPr>
          <p:cNvPr id="17" name="Shape 13"/>
          <p:cNvSpPr/>
          <p:nvPr/>
        </p:nvSpPr>
        <p:spPr>
          <a:xfrm>
            <a:off x="4929188" y="4030470"/>
            <a:ext cx="3857625" cy="761479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4"/>
          <p:cNvSpPr/>
          <p:nvPr/>
        </p:nvSpPr>
        <p:spPr>
          <a:xfrm>
            <a:off x="4929188" y="4030470"/>
            <a:ext cx="28575" cy="761479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5"/>
          <p:cNvSpPr/>
          <p:nvPr/>
        </p:nvSpPr>
        <p:spPr>
          <a:xfrm>
            <a:off x="5107781" y="4206295"/>
            <a:ext cx="23403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03</a:t>
            </a:r>
            <a:endParaRPr lang="en-US" sz="1800" dirty="0"/>
          </a:p>
        </p:txBody>
      </p:sp>
      <p:sp>
        <p:nvSpPr>
          <p:cNvPr id="20" name="Text 16"/>
          <p:cNvSpPr/>
          <p:nvPr/>
        </p:nvSpPr>
        <p:spPr>
          <a:xfrm>
            <a:off x="5491837" y="4015537"/>
            <a:ext cx="3071813" cy="658514"/>
          </a:xfrm>
          <a:prstGeom prst="rect">
            <a:avLst/>
          </a:prstGeom>
          <a:noFill/>
          <a:ln/>
        </p:spPr>
        <p:txBody>
          <a:bodyPr wrap="square" lIns="0" tIns="42545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Prioritise areas that need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the most work</a:t>
            </a:r>
            <a:endParaRPr lang="en-US" sz="2000" dirty="0"/>
          </a:p>
        </p:txBody>
      </p:sp>
      <p:sp>
        <p:nvSpPr>
          <p:cNvPr id="21" name="Text 17"/>
          <p:cNvSpPr/>
          <p:nvPr/>
        </p:nvSpPr>
        <p:spPr>
          <a:xfrm>
            <a:off x="7965251" y="4837333"/>
            <a:ext cx="545021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942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Study Skills</a:t>
            </a:r>
            <a:endParaRPr lang="en-US" sz="942" dirty="0"/>
          </a:p>
        </p:txBody>
      </p:sp>
      <p:sp>
        <p:nvSpPr>
          <p:cNvPr id="22" name="Text 18"/>
          <p:cNvSpPr/>
          <p:nvPr/>
        </p:nvSpPr>
        <p:spPr>
          <a:xfrm>
            <a:off x="8560091" y="4837333"/>
            <a:ext cx="298159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942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Zone </a:t>
            </a:r>
            <a:endParaRPr lang="en-US" sz="942" dirty="0"/>
          </a:p>
        </p:txBody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AEA6CBCB-4CBA-6063-8C5F-634F4F363039}"/>
              </a:ext>
            </a:extLst>
          </p:cNvPr>
          <p:cNvSpPr/>
          <p:nvPr/>
        </p:nvSpPr>
        <p:spPr>
          <a:xfrm>
            <a:off x="158539" y="4881928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424E6C-B396-3649-F7FC-A6AD7E233C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3779" y="4514324"/>
            <a:ext cx="1986151" cy="3731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353539" y="575869"/>
            <a:ext cx="2668808" cy="4501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The </a:t>
            </a:r>
            <a:r>
              <a:rPr lang="en-US" sz="2925" dirty="0">
                <a:solidFill>
                  <a:schemeClr val="accent4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3 Rs 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strategy</a:t>
            </a:r>
            <a:endParaRPr lang="en-US" sz="2925" dirty="0"/>
          </a:p>
        </p:txBody>
      </p:sp>
      <p:sp>
        <p:nvSpPr>
          <p:cNvPr id="6" name="Shape 3"/>
          <p:cNvSpPr/>
          <p:nvPr/>
        </p:nvSpPr>
        <p:spPr>
          <a:xfrm>
            <a:off x="500063" y="1343025"/>
            <a:ext cx="2524116" cy="742950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1507819" y="1558688"/>
            <a:ext cx="508601" cy="31162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25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REST</a:t>
            </a:r>
            <a:endParaRPr lang="en-US" sz="2025" dirty="0"/>
          </a:p>
        </p:txBody>
      </p:sp>
      <p:sp>
        <p:nvSpPr>
          <p:cNvPr id="8" name="Shape 5"/>
          <p:cNvSpPr/>
          <p:nvPr/>
        </p:nvSpPr>
        <p:spPr>
          <a:xfrm>
            <a:off x="500063" y="2264569"/>
            <a:ext cx="2524116" cy="41433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6"/>
          <p:cNvSpPr/>
          <p:nvPr/>
        </p:nvSpPr>
        <p:spPr>
          <a:xfrm>
            <a:off x="500063" y="2264569"/>
            <a:ext cx="21431" cy="414338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642938" y="2348628"/>
            <a:ext cx="84138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Sleep well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00063" y="2821781"/>
            <a:ext cx="2524116" cy="41433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9"/>
          <p:cNvSpPr/>
          <p:nvPr/>
        </p:nvSpPr>
        <p:spPr>
          <a:xfrm>
            <a:off x="500063" y="2821781"/>
            <a:ext cx="21431" cy="414338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642938" y="2905841"/>
            <a:ext cx="44172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Relax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00063" y="3378994"/>
            <a:ext cx="2524116" cy="41433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2"/>
          <p:cNvSpPr/>
          <p:nvPr/>
        </p:nvSpPr>
        <p:spPr>
          <a:xfrm>
            <a:off x="500063" y="3378994"/>
            <a:ext cx="21431" cy="414338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642938" y="3463053"/>
            <a:ext cx="769313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Recharge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3309928" y="1343025"/>
            <a:ext cx="2524116" cy="742950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4208906" y="1558688"/>
            <a:ext cx="726160" cy="31162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25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REVISE</a:t>
            </a:r>
            <a:endParaRPr lang="en-US" sz="2025" dirty="0"/>
          </a:p>
        </p:txBody>
      </p:sp>
      <p:sp>
        <p:nvSpPr>
          <p:cNvPr id="19" name="Shape 16"/>
          <p:cNvSpPr/>
          <p:nvPr/>
        </p:nvSpPr>
        <p:spPr>
          <a:xfrm>
            <a:off x="3309928" y="2264569"/>
            <a:ext cx="2524116" cy="41433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7"/>
          <p:cNvSpPr/>
          <p:nvPr/>
        </p:nvSpPr>
        <p:spPr>
          <a:xfrm>
            <a:off x="3309928" y="2264569"/>
            <a:ext cx="21431" cy="414338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/>
          <p:nvPr/>
        </p:nvSpPr>
        <p:spPr>
          <a:xfrm>
            <a:off x="3452803" y="2348628"/>
            <a:ext cx="1184620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Short sessions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3309928" y="2821781"/>
            <a:ext cx="2524116" cy="41433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0"/>
          <p:cNvSpPr/>
          <p:nvPr/>
        </p:nvSpPr>
        <p:spPr>
          <a:xfrm>
            <a:off x="3309928" y="2821781"/>
            <a:ext cx="21431" cy="414338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/>
          <p:cNvSpPr/>
          <p:nvPr/>
        </p:nvSpPr>
        <p:spPr>
          <a:xfrm>
            <a:off x="3452803" y="2813508"/>
            <a:ext cx="2289538" cy="43088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Focus on one topic at a time to 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avoid becoming overwhelmed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3309928" y="3378994"/>
            <a:ext cx="2524116" cy="41433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3"/>
          <p:cNvSpPr/>
          <p:nvPr/>
        </p:nvSpPr>
        <p:spPr>
          <a:xfrm>
            <a:off x="3309928" y="3378994"/>
            <a:ext cx="21431" cy="414338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4"/>
          <p:cNvSpPr/>
          <p:nvPr/>
        </p:nvSpPr>
        <p:spPr>
          <a:xfrm>
            <a:off x="3452803" y="3463053"/>
            <a:ext cx="104432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C0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Test</a:t>
            </a: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yourself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6119794" y="1343025"/>
            <a:ext cx="2524144" cy="742950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Text 26"/>
          <p:cNvSpPr/>
          <p:nvPr/>
        </p:nvSpPr>
        <p:spPr>
          <a:xfrm>
            <a:off x="6912474" y="1558688"/>
            <a:ext cx="938783" cy="31162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25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REWARD</a:t>
            </a:r>
            <a:endParaRPr lang="en-US" sz="2025" dirty="0"/>
          </a:p>
        </p:txBody>
      </p:sp>
      <p:sp>
        <p:nvSpPr>
          <p:cNvPr id="30" name="Shape 27"/>
          <p:cNvSpPr/>
          <p:nvPr/>
        </p:nvSpPr>
        <p:spPr>
          <a:xfrm>
            <a:off x="6119794" y="2264569"/>
            <a:ext cx="2524144" cy="41433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8"/>
          <p:cNvSpPr/>
          <p:nvPr/>
        </p:nvSpPr>
        <p:spPr>
          <a:xfrm>
            <a:off x="6119794" y="2264569"/>
            <a:ext cx="21431" cy="414338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Text 29"/>
          <p:cNvSpPr/>
          <p:nvPr/>
        </p:nvSpPr>
        <p:spPr>
          <a:xfrm>
            <a:off x="6262669" y="2348628"/>
            <a:ext cx="118378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Treat yourself 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6119794" y="2821781"/>
            <a:ext cx="2524144" cy="41433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1"/>
          <p:cNvSpPr/>
          <p:nvPr/>
        </p:nvSpPr>
        <p:spPr>
          <a:xfrm>
            <a:off x="6119794" y="2821781"/>
            <a:ext cx="21431" cy="414338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Text 32"/>
          <p:cNvSpPr/>
          <p:nvPr/>
        </p:nvSpPr>
        <p:spPr>
          <a:xfrm>
            <a:off x="6262669" y="2905841"/>
            <a:ext cx="166308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See friends &amp; family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119794" y="3378994"/>
            <a:ext cx="2524144" cy="41433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4"/>
          <p:cNvSpPr/>
          <p:nvPr/>
        </p:nvSpPr>
        <p:spPr>
          <a:xfrm>
            <a:off x="6119794" y="3378994"/>
            <a:ext cx="21431" cy="414338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Text 35"/>
          <p:cNvSpPr/>
          <p:nvPr/>
        </p:nvSpPr>
        <p:spPr>
          <a:xfrm>
            <a:off x="6262669" y="3463053"/>
            <a:ext cx="217899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0E0E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Plan time for fun activities</a:t>
            </a:r>
            <a:endParaRPr lang="en-US" sz="1600" dirty="0"/>
          </a:p>
        </p:txBody>
      </p:sp>
      <p:sp>
        <p:nvSpPr>
          <p:cNvPr id="39" name="Text 36"/>
          <p:cNvSpPr/>
          <p:nvPr/>
        </p:nvSpPr>
        <p:spPr>
          <a:xfrm>
            <a:off x="7965251" y="4760259"/>
            <a:ext cx="545021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942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Study Skills</a:t>
            </a:r>
            <a:endParaRPr lang="en-US" sz="942" dirty="0"/>
          </a:p>
        </p:txBody>
      </p:sp>
      <p:sp>
        <p:nvSpPr>
          <p:cNvPr id="40" name="Text 37"/>
          <p:cNvSpPr/>
          <p:nvPr/>
        </p:nvSpPr>
        <p:spPr>
          <a:xfrm>
            <a:off x="8560091" y="4760259"/>
            <a:ext cx="298159" cy="1449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942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Zone </a:t>
            </a:r>
            <a:endParaRPr lang="en-US" sz="942" dirty="0"/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A889D1C6-C2F8-B4E3-39B4-8547D25A57B7}"/>
              </a:ext>
            </a:extLst>
          </p:cNvPr>
          <p:cNvSpPr/>
          <p:nvPr/>
        </p:nvSpPr>
        <p:spPr>
          <a:xfrm>
            <a:off x="6906180" y="4850397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E52D81A0-D6C8-749D-946A-A1596B0DE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849" y="4482793"/>
            <a:ext cx="1986151" cy="3731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2963" y="550632"/>
            <a:ext cx="1314912" cy="48474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3150" dirty="0">
                <a:solidFill>
                  <a:srgbClr val="FFD70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Smarter</a:t>
            </a:r>
            <a:endParaRPr lang="en-US" sz="3150" dirty="0"/>
          </a:p>
        </p:txBody>
      </p:sp>
      <p:sp>
        <p:nvSpPr>
          <p:cNvPr id="5" name="Text 1"/>
          <p:cNvSpPr/>
          <p:nvPr/>
        </p:nvSpPr>
        <p:spPr>
          <a:xfrm>
            <a:off x="4357875" y="571846"/>
            <a:ext cx="2016449" cy="48474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315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, Not Longer</a:t>
            </a:r>
            <a:endParaRPr lang="en-US" sz="3150" dirty="0"/>
          </a:p>
        </p:txBody>
      </p:sp>
      <p:sp>
        <p:nvSpPr>
          <p:cNvPr id="6" name="Shape 2"/>
          <p:cNvSpPr/>
          <p:nvPr/>
        </p:nvSpPr>
        <p:spPr>
          <a:xfrm>
            <a:off x="1178719" y="1472338"/>
            <a:ext cx="6786563" cy="1277280"/>
          </a:xfrm>
          <a:prstGeom prst="rect">
            <a:avLst/>
          </a:prstGeom>
          <a:solidFill>
            <a:srgbClr val="FFA5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3"/>
          <p:cNvSpPr/>
          <p:nvPr/>
        </p:nvSpPr>
        <p:spPr>
          <a:xfrm>
            <a:off x="1535906" y="1946477"/>
            <a:ext cx="6072188" cy="32900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138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Active revision </a:t>
            </a:r>
            <a:r>
              <a:rPr lang="en-US" sz="2138" b="1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sticks</a:t>
            </a:r>
            <a:r>
              <a:rPr lang="en-US" sz="2138" dirty="0">
                <a:solidFill>
                  <a:srgbClr val="1A1A1A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... passive reading doesn't</a:t>
            </a:r>
            <a:endParaRPr lang="en-US" sz="2138" dirty="0"/>
          </a:p>
        </p:txBody>
      </p:sp>
      <p:sp>
        <p:nvSpPr>
          <p:cNvPr id="8" name="Shape 4"/>
          <p:cNvSpPr/>
          <p:nvPr/>
        </p:nvSpPr>
        <p:spPr>
          <a:xfrm>
            <a:off x="1178719" y="3106806"/>
            <a:ext cx="6786563" cy="1307539"/>
          </a:xfrm>
          <a:prstGeom prst="rect">
            <a:avLst/>
          </a:prstGeom>
          <a:solidFill>
            <a:srgbClr val="FFD700">
              <a:alpha val="10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5"/>
          <p:cNvSpPr/>
          <p:nvPr/>
        </p:nvSpPr>
        <p:spPr>
          <a:xfrm>
            <a:off x="1178719" y="3106806"/>
            <a:ext cx="45719" cy="1318049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6"/>
          <p:cNvSpPr/>
          <p:nvPr/>
        </p:nvSpPr>
        <p:spPr>
          <a:xfrm>
            <a:off x="1353043" y="3336247"/>
            <a:ext cx="6498185" cy="8617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It’s important to structure challenges into the revision process.</a:t>
            </a:r>
            <a:endParaRPr lang="en-US" sz="2800" dirty="0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49B67A3F-3795-08BF-C73A-B94EAE2F9A9D}"/>
              </a:ext>
            </a:extLst>
          </p:cNvPr>
          <p:cNvSpPr/>
          <p:nvPr/>
        </p:nvSpPr>
        <p:spPr>
          <a:xfrm>
            <a:off x="6906180" y="4850397"/>
            <a:ext cx="2165657" cy="1288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en-US" sz="837" dirty="0">
                <a:solidFill>
                  <a:srgbClr val="B0B0B0"/>
                </a:solidFill>
                <a:latin typeface="Calibri" panose="020F0502020204030204" pitchFamily="34" charset="0"/>
                <a:ea typeface="Noto Sans" pitchFamily="34" charset="-122"/>
                <a:cs typeface="Calibri" panose="020F0502020204030204" pitchFamily="34" charset="0"/>
              </a:rPr>
              <a:t> Helping students prepare, perform and progress. </a:t>
            </a:r>
            <a:endParaRPr lang="en-US" sz="837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5411CA8-3622-EE77-2C79-A6EEB7BC8D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849" y="4482793"/>
            <a:ext cx="1986151" cy="3731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579</Words>
  <Application>Microsoft Office PowerPoint</Application>
  <PresentationFormat>On-screen Show (16:9)</PresentationFormat>
  <Paragraphs>141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Noto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Study Skills Zone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Skills Zone</dc:title>
  <dc:subject>Study Skills Zone</dc:subject>
  <dc:creator>Study Skills Zone</dc:creator>
  <cp:keywords/>
  <dc:description/>
  <cp:lastModifiedBy>Stephen James</cp:lastModifiedBy>
  <cp:revision>36</cp:revision>
  <dcterms:created xsi:type="dcterms:W3CDTF">2025-10-27T12:09:48Z</dcterms:created>
  <dcterms:modified xsi:type="dcterms:W3CDTF">2025-10-29T14:05:36Z</dcterms:modified>
  <cp:category/>
</cp:coreProperties>
</file>