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8288000" cy="10287000"/>
  <p:notesSz cx="6858000" cy="9144000"/>
  <p:embeddedFontLst>
    <p:embeddedFont>
      <p:font typeface="Open Sauce" panose="020B0604020202020204" charset="0"/>
      <p:regular r:id="rId27"/>
    </p:embeddedFont>
    <p:embeddedFont>
      <p:font typeface="Open Sauce Bold" panose="020B0604020202020204" charset="0"/>
      <p:regular r:id="rId28"/>
      <p:bold r:id="rId29"/>
    </p:embeddedFont>
    <p:embeddedFont>
      <p:font typeface="Poppins" panose="00000500000000000000" pitchFamily="2" charset="0"/>
      <p:regular r:id="rId30"/>
      <p:bold r:id="rId31"/>
      <p:italic r:id="rId32"/>
      <p:boldItalic r:id="rId33"/>
    </p:embeddedFont>
    <p:embeddedFont>
      <p:font typeface="Poppins Bold" panose="00000800000000000000" charset="0"/>
      <p:regular r:id="rId34"/>
      <p:bold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0748" autoAdjust="0"/>
  </p:normalViewPr>
  <p:slideViewPr>
    <p:cSldViewPr>
      <p:cViewPr varScale="1">
        <p:scale>
          <a:sx n="42" d="100"/>
          <a:sy n="42" d="100"/>
        </p:scale>
        <p:origin x="822"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9A5DB4-B8C1-4439-8E2E-94BB5F95D1B6}" type="datetimeFigureOut">
              <a:rPr lang="en-GB" smtClean="0"/>
              <a:t>12/05/2026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B97871-BFB4-4E9F-87DD-7DACBCB90107}" type="slidenum">
              <a:rPr lang="en-GB" smtClean="0"/>
              <a:t>‹#›</a:t>
            </a:fld>
            <a:endParaRPr lang="en-GB"/>
          </a:p>
        </p:txBody>
      </p:sp>
    </p:spTree>
    <p:extLst>
      <p:ext uri="{BB962C8B-B14F-4D97-AF65-F5344CB8AC3E}">
        <p14:creationId xmlns:p14="http://schemas.microsoft.com/office/powerpoint/2010/main" val="2574366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“Welcome everyone. This presentation is especially relevant right now – it’s exam season, and it’s also Mental Health Awareness Week. It’s the perfect time to talk about sleep, wellbeing, and how they link directly to exam success.”</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a:t>
            </a:fld>
            <a:endParaRPr lang="en-GB"/>
          </a:p>
        </p:txBody>
      </p:sp>
    </p:spTree>
    <p:extLst>
      <p:ext uri="{BB962C8B-B14F-4D97-AF65-F5344CB8AC3E}">
        <p14:creationId xmlns:p14="http://schemas.microsoft.com/office/powerpoint/2010/main" val="4092366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Finally, stay connected. When you’re stressed, it’s easy to shut yourself off. But talking to someone – a friend, family member, teacher – even for a few minutes, can really help. It’s also important to make time in your revision schedule to hang out with your friends and have fun! You don’t have to go through exam season on your own.</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11</a:t>
            </a:fld>
            <a:endParaRPr lang="en-GB"/>
          </a:p>
        </p:txBody>
      </p:sp>
    </p:spTree>
    <p:extLst>
      <p:ext uri="{BB962C8B-B14F-4D97-AF65-F5344CB8AC3E}">
        <p14:creationId xmlns:p14="http://schemas.microsoft.com/office/powerpoint/2010/main" val="300658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Now, Let’s return to the main focus of this talk - sleep. </a:t>
            </a:r>
            <a:r>
              <a:rPr lang="en-US" b="0" i="0" dirty="0">
                <a:solidFill>
                  <a:srgbClr val="222222"/>
                </a:solidFill>
                <a:effectLst/>
                <a:latin typeface="Arial" panose="020B0604020202020204" pitchFamily="34" charset="0"/>
              </a:rPr>
              <a:t>Research into sleep shows something really important – when we sleep better, we tend to cope better with mental health. And when our mental health is good, we sleep better. The two are deeply connected.</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12</a:t>
            </a:fld>
            <a:endParaRPr lang="en-GB"/>
          </a:p>
        </p:txBody>
      </p:sp>
    </p:spTree>
    <p:extLst>
      <p:ext uri="{BB962C8B-B14F-4D97-AF65-F5344CB8AC3E}">
        <p14:creationId xmlns:p14="http://schemas.microsoft.com/office/powerpoint/2010/main" val="2246379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Here’s the positive spiral: better sleep helps us feel mentally stronger, which helps us sleep better. </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13</a:t>
            </a:fld>
            <a:endParaRPr lang="en-GB"/>
          </a:p>
        </p:txBody>
      </p:sp>
    </p:spTree>
    <p:extLst>
      <p:ext uri="{BB962C8B-B14F-4D97-AF65-F5344CB8AC3E}">
        <p14:creationId xmlns:p14="http://schemas.microsoft.com/office/powerpoint/2010/main" val="1887698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But unfortunately, if we struggle with sleep, it can work the other way around too.</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14</a:t>
            </a:fld>
            <a:endParaRPr lang="en-GB"/>
          </a:p>
        </p:txBody>
      </p:sp>
    </p:spTree>
    <p:extLst>
      <p:ext uri="{BB962C8B-B14F-4D97-AF65-F5344CB8AC3E}">
        <p14:creationId xmlns:p14="http://schemas.microsoft.com/office/powerpoint/2010/main" val="674648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But what can we do to improve our sleep?</a:t>
            </a:r>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15</a:t>
            </a:fld>
            <a:endParaRPr lang="en-GB"/>
          </a:p>
        </p:txBody>
      </p:sp>
    </p:spTree>
    <p:extLst>
      <p:ext uri="{BB962C8B-B14F-4D97-AF65-F5344CB8AC3E}">
        <p14:creationId xmlns:p14="http://schemas.microsoft.com/office/powerpoint/2010/main" val="2452215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Parents go to great lengths to help babies and toddlers sleep well – and it’s not just for the child’s benefit. It’s so the parent can function too! That tells us something about how vital sleep is for everyone.</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16</a:t>
            </a:fld>
            <a:endParaRPr lang="en-GB"/>
          </a:p>
        </p:txBody>
      </p:sp>
    </p:spTree>
    <p:extLst>
      <p:ext uri="{BB962C8B-B14F-4D97-AF65-F5344CB8AC3E}">
        <p14:creationId xmlns:p14="http://schemas.microsoft.com/office/powerpoint/2010/main" val="1187878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Here’s the irony – we follow all the rules for toddlers and children but break every one for ourselves! This comparison is a good reminder that many of us sabotage our own sleep without meaning to.</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17</a:t>
            </a:fld>
            <a:endParaRPr lang="en-GB"/>
          </a:p>
        </p:txBody>
      </p:sp>
    </p:spTree>
    <p:extLst>
      <p:ext uri="{BB962C8B-B14F-4D97-AF65-F5344CB8AC3E}">
        <p14:creationId xmlns:p14="http://schemas.microsoft.com/office/powerpoint/2010/main" val="1711613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Sleep hygiene is just a term used to talk about good habits and environments that promote sleep. It’s not just what you do before bed, but what you do all day that can affect sleep quality.</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18</a:t>
            </a:fld>
            <a:endParaRPr lang="en-GB"/>
          </a:p>
        </p:txBody>
      </p:sp>
    </p:spTree>
    <p:extLst>
      <p:ext uri="{BB962C8B-B14F-4D97-AF65-F5344CB8AC3E}">
        <p14:creationId xmlns:p14="http://schemas.microsoft.com/office/powerpoint/2010/main" val="1675014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There are loads of benefits of good sleep hygiene: better memory, mood, health, and even immune strength. It’s not just about feeling rested – sleep supports your whole body and mind.</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19</a:t>
            </a:fld>
            <a:endParaRPr lang="en-GB"/>
          </a:p>
        </p:txBody>
      </p:sp>
    </p:spTree>
    <p:extLst>
      <p:ext uri="{BB962C8B-B14F-4D97-AF65-F5344CB8AC3E}">
        <p14:creationId xmlns:p14="http://schemas.microsoft.com/office/powerpoint/2010/main" val="1906181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If you’re interested in going deeper, the NHS website has excellent, trustworthy resources. The linked PDF here is a great starting point.</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20</a:t>
            </a:fld>
            <a:endParaRPr lang="en-GB"/>
          </a:p>
        </p:txBody>
      </p:sp>
    </p:spTree>
    <p:extLst>
      <p:ext uri="{BB962C8B-B14F-4D97-AF65-F5344CB8AC3E}">
        <p14:creationId xmlns:p14="http://schemas.microsoft.com/office/powerpoint/2010/main" val="3871567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Success in exams comes down to three key things: the time you put in, using effective revision techniques, and crucially – maintaining your wellbeing. Today, we’re going to focus on connection between sleep and well being.</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2</a:t>
            </a:fld>
            <a:endParaRPr lang="en-GB"/>
          </a:p>
        </p:txBody>
      </p:sp>
    </p:spTree>
    <p:extLst>
      <p:ext uri="{BB962C8B-B14F-4D97-AF65-F5344CB8AC3E}">
        <p14:creationId xmlns:p14="http://schemas.microsoft.com/office/powerpoint/2010/main" val="3001848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“As we wrap up, remember this: if you’re finding things difficult – especially with sleep or your mental health – you’re not alone, and there’s always help available. Don’t hesitate to seek help from a trained professional.”</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21</a:t>
            </a:fld>
            <a:endParaRPr lang="en-GB"/>
          </a:p>
        </p:txBody>
      </p:sp>
    </p:spTree>
    <p:extLst>
      <p:ext uri="{BB962C8B-B14F-4D97-AF65-F5344CB8AC3E}">
        <p14:creationId xmlns:p14="http://schemas.microsoft.com/office/powerpoint/2010/main" val="1676806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We’re not here to add pressure. Instead, this is about helping you look after yourself during a demanding time – and that starts with getting good sleep.</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3</a:t>
            </a:fld>
            <a:endParaRPr lang="en-GB"/>
          </a:p>
        </p:txBody>
      </p:sp>
    </p:spTree>
    <p:extLst>
      <p:ext uri="{BB962C8B-B14F-4D97-AF65-F5344CB8AC3E}">
        <p14:creationId xmlns:p14="http://schemas.microsoft.com/office/powerpoint/2010/main" val="2817864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This quote from Jack Kornfield makes a brilliant point – managing our wellbeing can be tough! If you’re struggling with focus, emotions, or switching off - you’re not alone.</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4</a:t>
            </a:fld>
            <a:endParaRPr lang="en-GB"/>
          </a:p>
        </p:txBody>
      </p:sp>
    </p:spTree>
    <p:extLst>
      <p:ext uri="{BB962C8B-B14F-4D97-AF65-F5344CB8AC3E}">
        <p14:creationId xmlns:p14="http://schemas.microsoft.com/office/powerpoint/2010/main" val="1650189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Although sleep is the focus of this talk, it’s only one of the pillars of wellbeing. Let’s quickly look at all 6 pillars before we look deeper into sleep. </a:t>
            </a:r>
            <a:r>
              <a:rPr lang="en-US" b="0" i="0" dirty="0">
                <a:solidFill>
                  <a:srgbClr val="222222"/>
                </a:solidFill>
                <a:effectLst/>
                <a:latin typeface="Arial" panose="020B0604020202020204" pitchFamily="34" charset="0"/>
              </a:rPr>
              <a:t>Let’s start with food. What you eat makes a big difference to how you feel and function. During exam time, try to eat well – regular meals, not too much sugar, and stay hydrated. Your brain works better when it’s properly </a:t>
            </a:r>
            <a:r>
              <a:rPr lang="en-US" b="0" i="0" dirty="0" err="1">
                <a:solidFill>
                  <a:srgbClr val="222222"/>
                </a:solidFill>
                <a:effectLst/>
                <a:latin typeface="Arial" panose="020B0604020202020204" pitchFamily="34" charset="0"/>
              </a:rPr>
              <a:t>fuelled</a:t>
            </a:r>
            <a:r>
              <a:rPr lang="en-US" b="0" i="0" dirty="0">
                <a:solidFill>
                  <a:srgbClr val="222222"/>
                </a:solidFill>
                <a:effectLst/>
                <a:latin typeface="Arial" panose="020B0604020202020204" pitchFamily="34" charset="0"/>
              </a:rPr>
              <a:t>. On exam days, slow-release carbohydrates, such as porridge are better than sugary cereals.</a:t>
            </a:r>
            <a:br>
              <a:rPr lang="en-US" dirty="0"/>
            </a:b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6</a:t>
            </a:fld>
            <a:endParaRPr lang="en-GB"/>
          </a:p>
        </p:txBody>
      </p:sp>
    </p:spTree>
    <p:extLst>
      <p:ext uri="{BB962C8B-B14F-4D97-AF65-F5344CB8AC3E}">
        <p14:creationId xmlns:p14="http://schemas.microsoft.com/office/powerpoint/2010/main" val="2743162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Exercise is next. You don’t need to run marathons – just getting out for a walk or a run, doing some stretching, sport, dancing, or moving your body regularly can boost your mood and help you concentrate. Even a short burst of activity can clear your head.</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7</a:t>
            </a:fld>
            <a:endParaRPr lang="en-GB"/>
          </a:p>
        </p:txBody>
      </p:sp>
    </p:spTree>
    <p:extLst>
      <p:ext uri="{BB962C8B-B14F-4D97-AF65-F5344CB8AC3E}">
        <p14:creationId xmlns:p14="http://schemas.microsoft.com/office/powerpoint/2010/main" val="2324740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Sleep is what this whole session is about. It supports your mental health and keeps your energy levels steady. If you’re not sleeping well, everything else feels harder.</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8</a:t>
            </a:fld>
            <a:endParaRPr lang="en-GB"/>
          </a:p>
        </p:txBody>
      </p:sp>
    </p:spTree>
    <p:extLst>
      <p:ext uri="{BB962C8B-B14F-4D97-AF65-F5344CB8AC3E}">
        <p14:creationId xmlns:p14="http://schemas.microsoft.com/office/powerpoint/2010/main" val="1318142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Relaxation means switching off properly. Not just scrolling through social media but actually giving your mind a break – listening to music, reading a book, mindfulness, or even just sitting quietly. Sticking to a study planner helps too. When you’re revising, give your full attention to your work, and then when revision is over, intentionally slow down and unwind. Finding the right way to relax for you will help to bring your stress levels down.</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9</a:t>
            </a:fld>
            <a:endParaRPr lang="en-GB"/>
          </a:p>
        </p:txBody>
      </p:sp>
    </p:spTree>
    <p:extLst>
      <p:ext uri="{BB962C8B-B14F-4D97-AF65-F5344CB8AC3E}">
        <p14:creationId xmlns:p14="http://schemas.microsoft.com/office/powerpoint/2010/main" val="74593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This one’s about what’s going on in your head. We all have unhelpful thoughts sometimes. And when times are stressful, it’s easy to start </a:t>
            </a:r>
            <a:r>
              <a:rPr lang="en-US" b="0" i="0" dirty="0" err="1">
                <a:solidFill>
                  <a:srgbClr val="222222"/>
                </a:solidFill>
                <a:effectLst/>
                <a:latin typeface="Arial" panose="020B0604020202020204" pitchFamily="34" charset="0"/>
              </a:rPr>
              <a:t>catastrophising</a:t>
            </a:r>
            <a:r>
              <a:rPr lang="en-US" b="0" i="0" dirty="0">
                <a:solidFill>
                  <a:srgbClr val="222222"/>
                </a:solidFill>
                <a:effectLst/>
                <a:latin typeface="Arial" panose="020B0604020202020204" pitchFamily="34" charset="0"/>
              </a:rPr>
              <a:t> – ‘I’m going to fail’, or ‘I’m never going to be a success’ – how you respond to these thoughts matters! Try to </a:t>
            </a:r>
            <a:r>
              <a:rPr lang="en-US" b="0" i="0" dirty="0" err="1">
                <a:solidFill>
                  <a:srgbClr val="222222"/>
                </a:solidFill>
                <a:effectLst/>
                <a:latin typeface="Arial" panose="020B0604020202020204" pitchFamily="34" charset="0"/>
              </a:rPr>
              <a:t>recognise</a:t>
            </a:r>
            <a:r>
              <a:rPr lang="en-US" b="0" i="0" dirty="0">
                <a:solidFill>
                  <a:srgbClr val="222222"/>
                </a:solidFill>
                <a:effectLst/>
                <a:latin typeface="Arial" panose="020B0604020202020204" pitchFamily="34" charset="0"/>
              </a:rPr>
              <a:t> your most common negative thoughts and see them as passing clouds instead of hard truths. Meditation and mindfulness apps can help you to manage your thinking.</a:t>
            </a:r>
            <a:endParaRPr lang="en-GB" dirty="0"/>
          </a:p>
          <a:p>
            <a:endParaRPr lang="en-GB" dirty="0"/>
          </a:p>
        </p:txBody>
      </p:sp>
      <p:sp>
        <p:nvSpPr>
          <p:cNvPr id="4" name="Slide Number Placeholder 3"/>
          <p:cNvSpPr>
            <a:spLocks noGrp="1"/>
          </p:cNvSpPr>
          <p:nvPr>
            <p:ph type="sldNum" sz="quarter" idx="5"/>
          </p:nvPr>
        </p:nvSpPr>
        <p:spPr/>
        <p:txBody>
          <a:bodyPr/>
          <a:lstStyle/>
          <a:p>
            <a:fld id="{F7B97871-BFB4-4E9F-87DD-7DACBCB90107}" type="slidenum">
              <a:rPr lang="en-GB" smtClean="0"/>
              <a:t>10</a:t>
            </a:fld>
            <a:endParaRPr lang="en-GB"/>
          </a:p>
        </p:txBody>
      </p:sp>
    </p:spTree>
    <p:extLst>
      <p:ext uri="{BB962C8B-B14F-4D97-AF65-F5344CB8AC3E}">
        <p14:creationId xmlns:p14="http://schemas.microsoft.com/office/powerpoint/2010/main" val="970889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DD7C7-606A-FBAF-99DC-321362083926}"/>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p>
        </p:txBody>
      </p:sp>
      <p:sp>
        <p:nvSpPr>
          <p:cNvPr id="3" name="Subtitle 2">
            <a:extLst>
              <a:ext uri="{FF2B5EF4-FFF2-40B4-BE49-F238E27FC236}">
                <a16:creationId xmlns:a16="http://schemas.microsoft.com/office/drawing/2014/main" id="{37119699-482A-0701-02CA-F5352EC7AE47}"/>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p>
        </p:txBody>
      </p:sp>
      <p:sp>
        <p:nvSpPr>
          <p:cNvPr id="4" name="Date Placeholder 3">
            <a:extLst>
              <a:ext uri="{FF2B5EF4-FFF2-40B4-BE49-F238E27FC236}">
                <a16:creationId xmlns:a16="http://schemas.microsoft.com/office/drawing/2014/main" id="{D4B86CA2-D9C5-469A-90FE-7E1722B21770}"/>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5" name="Footer Placeholder 4">
            <a:extLst>
              <a:ext uri="{FF2B5EF4-FFF2-40B4-BE49-F238E27FC236}">
                <a16:creationId xmlns:a16="http://schemas.microsoft.com/office/drawing/2014/main" id="{0C90B977-F065-862F-5C5D-6C7F5E1CB6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36724F-4039-51B3-3C80-8B262CC6E80B}"/>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3825544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0FE0-A025-93E8-2084-E2AEBE14A68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531F5F0-487E-0B8A-5613-5B920C94038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C749159-1FC9-A4BE-F834-AC569CD0E0FC}"/>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5" name="Footer Placeholder 4">
            <a:extLst>
              <a:ext uri="{FF2B5EF4-FFF2-40B4-BE49-F238E27FC236}">
                <a16:creationId xmlns:a16="http://schemas.microsoft.com/office/drawing/2014/main" id="{3C3404FF-D3F8-3C9A-65AD-9DAFBBEDA9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C09B41-8651-FD28-87FF-EF798B5F4039}"/>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3723076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0C65D-4399-7DEB-6C40-7367667D152B}"/>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p>
        </p:txBody>
      </p:sp>
      <p:sp>
        <p:nvSpPr>
          <p:cNvPr id="3" name="Text Placeholder 2">
            <a:extLst>
              <a:ext uri="{FF2B5EF4-FFF2-40B4-BE49-F238E27FC236}">
                <a16:creationId xmlns:a16="http://schemas.microsoft.com/office/drawing/2014/main" id="{BF155F21-8079-9C01-C165-5A1F419D8014}"/>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C4D34B5-3225-625A-D2A4-EFD2B4402EA3}"/>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5" name="Footer Placeholder 4">
            <a:extLst>
              <a:ext uri="{FF2B5EF4-FFF2-40B4-BE49-F238E27FC236}">
                <a16:creationId xmlns:a16="http://schemas.microsoft.com/office/drawing/2014/main" id="{5B594A0D-C871-CC59-3AB7-6A9B3C6BE5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159F2A-EEE3-9770-66F5-5A95BC4645AE}"/>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2101180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F73D-35E2-FAC6-80F1-EF96E9C2478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B11582D-B362-B6F7-C214-70BD421AB560}"/>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A5EEF6C-A6CF-DF03-8240-7170A931A3EB}"/>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8FF0BA1-0BAD-982E-34D6-40B1343D1EDF}"/>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6" name="Footer Placeholder 5">
            <a:extLst>
              <a:ext uri="{FF2B5EF4-FFF2-40B4-BE49-F238E27FC236}">
                <a16:creationId xmlns:a16="http://schemas.microsoft.com/office/drawing/2014/main" id="{4ADB78F1-479C-3E1B-1FB0-9942AD1A9D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DDE61B-C6EB-3135-0606-6748618A2D95}"/>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3693062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BD975-DB72-AE2D-BB06-25AB1C9BAFB4}"/>
              </a:ext>
            </a:extLst>
          </p:cNvPr>
          <p:cNvSpPr>
            <a:spLocks noGrp="1"/>
          </p:cNvSpPr>
          <p:nvPr>
            <p:ph type="title"/>
          </p:nvPr>
        </p:nvSpPr>
        <p:spPr>
          <a:xfrm>
            <a:off x="1259682" y="547688"/>
            <a:ext cx="15773400" cy="1988345"/>
          </a:xfrm>
        </p:spPr>
        <p:txBody>
          <a:bodyPr/>
          <a:lstStyle/>
          <a:p>
            <a:r>
              <a:rPr lang="en-GB"/>
              <a:t>Click to edit Master title style</a:t>
            </a:r>
          </a:p>
        </p:txBody>
      </p:sp>
      <p:sp>
        <p:nvSpPr>
          <p:cNvPr id="3" name="Text Placeholder 2">
            <a:extLst>
              <a:ext uri="{FF2B5EF4-FFF2-40B4-BE49-F238E27FC236}">
                <a16:creationId xmlns:a16="http://schemas.microsoft.com/office/drawing/2014/main" id="{CA40B5C6-736E-F241-6343-A2FDDAD576C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4FDAD274-9EB4-3559-8AAF-A4023C4988F5}"/>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97DFEC1-BD3A-A851-4104-9C2D77A99CD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4AFEE730-6C6F-129A-0B8B-C34D3079670A}"/>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1302D8C-BD53-7A6C-D65C-CEC6E4202BFC}"/>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8" name="Footer Placeholder 7">
            <a:extLst>
              <a:ext uri="{FF2B5EF4-FFF2-40B4-BE49-F238E27FC236}">
                <a16:creationId xmlns:a16="http://schemas.microsoft.com/office/drawing/2014/main" id="{8B6439F3-182D-4151-3399-CE74C88A44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C7CFAF-36BB-9BCE-842C-754851F8555F}"/>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4057825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8AC15-DE08-6AC1-BDAA-8BC479A4DC4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49D841A-03C8-2BAE-3CC8-3149A71D4F92}"/>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4" name="Footer Placeholder 3">
            <a:extLst>
              <a:ext uri="{FF2B5EF4-FFF2-40B4-BE49-F238E27FC236}">
                <a16:creationId xmlns:a16="http://schemas.microsoft.com/office/drawing/2014/main" id="{46FB24BB-F070-4B3C-5B68-B86900289E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3BDBC0-D551-70BE-3EE6-89B257E7DDC7}"/>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2293787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56088A-0581-906F-8490-51653A3AD449}"/>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3" name="Footer Placeholder 2">
            <a:extLst>
              <a:ext uri="{FF2B5EF4-FFF2-40B4-BE49-F238E27FC236}">
                <a16:creationId xmlns:a16="http://schemas.microsoft.com/office/drawing/2014/main" id="{7B1DD920-5810-80E3-8924-F77CE02F3F8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92F61F-61EC-3EA4-78F3-9DA767FE2EF9}"/>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496965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B2B75-846A-B703-9481-416AFBE7C35C}"/>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Content Placeholder 2">
            <a:extLst>
              <a:ext uri="{FF2B5EF4-FFF2-40B4-BE49-F238E27FC236}">
                <a16:creationId xmlns:a16="http://schemas.microsoft.com/office/drawing/2014/main" id="{6D30C6EA-A4A1-627A-401A-837403C59DE5}"/>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03537C7-4CE0-5CC5-533E-A71534E8894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7A8C9E96-26E4-532F-ED00-2702F6682B88}"/>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6" name="Footer Placeholder 5">
            <a:extLst>
              <a:ext uri="{FF2B5EF4-FFF2-40B4-BE49-F238E27FC236}">
                <a16:creationId xmlns:a16="http://schemas.microsoft.com/office/drawing/2014/main" id="{A091459B-382F-93E2-8CB2-BC2F5124CB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35A677-04BA-372B-2CED-22B68C4ACE4C}"/>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1989231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F2E53-8047-368B-EFDB-DF8B22F4190D}"/>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Picture Placeholder 2">
            <a:extLst>
              <a:ext uri="{FF2B5EF4-FFF2-40B4-BE49-F238E27FC236}">
                <a16:creationId xmlns:a16="http://schemas.microsoft.com/office/drawing/2014/main" id="{FC6D19D3-4852-3AEF-8478-EA868558DD66}"/>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6585E9B6-8F61-1F3E-F3FA-18A4031DA0E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6BDA41A9-9450-018D-83B6-3D02C695D44A}"/>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6" name="Footer Placeholder 5">
            <a:extLst>
              <a:ext uri="{FF2B5EF4-FFF2-40B4-BE49-F238E27FC236}">
                <a16:creationId xmlns:a16="http://schemas.microsoft.com/office/drawing/2014/main" id="{ABA199F2-7298-DF7C-020E-F1B166DF1C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B0EFEE-CDE9-34B0-32DE-D1DD4682558A}"/>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2549019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73E6-2E34-4FBA-2CB8-CB945F40E0C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1F36899-CAAC-76F3-C436-6A66E970C47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7A11010-89B5-21AC-A10F-1F40F2DD1F40}"/>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5" name="Footer Placeholder 4">
            <a:extLst>
              <a:ext uri="{FF2B5EF4-FFF2-40B4-BE49-F238E27FC236}">
                <a16:creationId xmlns:a16="http://schemas.microsoft.com/office/drawing/2014/main" id="{AA7E2D1C-DADF-0E19-6FF7-0D6CB0D2A2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11E40E-A5DD-44F3-2760-613F5A4A5CB9}"/>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27103087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FA556B-F142-B34F-9748-949A3714F1FE}"/>
              </a:ext>
            </a:extLst>
          </p:cNvPr>
          <p:cNvSpPr>
            <a:spLocks noGrp="1"/>
          </p:cNvSpPr>
          <p:nvPr>
            <p:ph type="title" orient="vert"/>
          </p:nvPr>
        </p:nvSpPr>
        <p:spPr>
          <a:xfrm>
            <a:off x="13087350" y="547688"/>
            <a:ext cx="3943350" cy="8717757"/>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0A6632B-A01B-8489-5F8D-518770EB0204}"/>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F472288-A489-84B0-3F05-99DEDF5BE681}"/>
              </a:ext>
            </a:extLst>
          </p:cNvPr>
          <p:cNvSpPr>
            <a:spLocks noGrp="1"/>
          </p:cNvSpPr>
          <p:nvPr>
            <p:ph type="dt" sz="half" idx="10"/>
          </p:nvPr>
        </p:nvSpPr>
        <p:spPr/>
        <p:txBody>
          <a:bodyPr/>
          <a:lstStyle/>
          <a:p>
            <a:fld id="{B210AE11-32FC-B745-A64E-A6FB2E84F7D5}" type="datetimeFigureOut">
              <a:rPr lang="en-GB" smtClean="0"/>
              <a:t>12/05/2026</a:t>
            </a:fld>
            <a:endParaRPr lang="en-GB"/>
          </a:p>
        </p:txBody>
      </p:sp>
      <p:sp>
        <p:nvSpPr>
          <p:cNvPr id="5" name="Footer Placeholder 4">
            <a:extLst>
              <a:ext uri="{FF2B5EF4-FFF2-40B4-BE49-F238E27FC236}">
                <a16:creationId xmlns:a16="http://schemas.microsoft.com/office/drawing/2014/main" id="{CA7402B1-D344-055E-A819-A1E32C2993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B1276D-5948-00CB-37AD-7A6D915C041B}"/>
              </a:ext>
            </a:extLst>
          </p:cNvPr>
          <p:cNvSpPr>
            <a:spLocks noGrp="1"/>
          </p:cNvSpPr>
          <p:nvPr>
            <p:ph type="sldNum" sz="quarter" idx="12"/>
          </p:nvPr>
        </p:nvSpPr>
        <p:spPr/>
        <p:txBody>
          <a:bodyPr/>
          <a:lstStyle/>
          <a:p>
            <a:fld id="{5DDAB3C4-CBE1-2F46-AA27-8A806D09E649}" type="slidenum">
              <a:rPr lang="en-GB" smtClean="0"/>
              <a:t>‹#›</a:t>
            </a:fld>
            <a:endParaRPr lang="en-GB"/>
          </a:p>
        </p:txBody>
      </p:sp>
    </p:spTree>
    <p:extLst>
      <p:ext uri="{BB962C8B-B14F-4D97-AF65-F5344CB8AC3E}">
        <p14:creationId xmlns:p14="http://schemas.microsoft.com/office/powerpoint/2010/main" val="2272099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A9C156-562F-6E7D-E5FD-55B0561EB168}"/>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6A0C28F-967A-915F-856D-B962E03AE7B3}"/>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B2EEA08-AFB5-A980-D248-9458D1087722}"/>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B210AE11-32FC-B745-A64E-A6FB2E84F7D5}" type="datetimeFigureOut">
              <a:rPr lang="en-GB" smtClean="0"/>
              <a:t>12/05/2026</a:t>
            </a:fld>
            <a:endParaRPr lang="en-GB"/>
          </a:p>
        </p:txBody>
      </p:sp>
      <p:sp>
        <p:nvSpPr>
          <p:cNvPr id="5" name="Footer Placeholder 4">
            <a:extLst>
              <a:ext uri="{FF2B5EF4-FFF2-40B4-BE49-F238E27FC236}">
                <a16:creationId xmlns:a16="http://schemas.microsoft.com/office/drawing/2014/main" id="{7A80B756-6090-FB5E-AFF3-BFD32FCBD463}"/>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4B796C2-F48C-065E-6F53-818A67B32F93}"/>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5DDAB3C4-CBE1-2F46-AA27-8A806D09E649}" type="slidenum">
              <a:rPr lang="en-GB" smtClean="0"/>
              <a:t>‹#›</a:t>
            </a:fld>
            <a:endParaRPr lang="en-GB"/>
          </a:p>
        </p:txBody>
      </p:sp>
    </p:spTree>
    <p:extLst>
      <p:ext uri="{BB962C8B-B14F-4D97-AF65-F5344CB8AC3E}">
        <p14:creationId xmlns:p14="http://schemas.microsoft.com/office/powerpoint/2010/main" val="35550869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jpeg"/><Relationship Id="rId7"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jpeg"/><Relationship Id="rId7"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10" Type="http://schemas.openxmlformats.org/officeDocument/2006/relationships/image" Target="../media/image5.png"/><Relationship Id="rId4" Type="http://schemas.openxmlformats.org/officeDocument/2006/relationships/image" Target="../media/image11.svg"/><Relationship Id="rId9"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1.sv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1.svg"/><Relationship Id="rId4" Type="http://schemas.openxmlformats.org/officeDocument/2006/relationships/hyperlink" Target="https://www.uhs.nhs.uk/Media/UHS-website-2019/Patientinformation/Other/Sleep-hygiene-3276-PIL.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3478953" y="8229600"/>
            <a:ext cx="5968189" cy="4114800"/>
          </a:xfrm>
          <a:custGeom>
            <a:avLst/>
            <a:gdLst/>
            <a:ahLst/>
            <a:cxnLst/>
            <a:rect l="l" t="t" r="r" b="b"/>
            <a:pathLst>
              <a:path w="5968189" h="4114800">
                <a:moveTo>
                  <a:pt x="0" y="0"/>
                </a:moveTo>
                <a:lnTo>
                  <a:pt x="5968189" y="0"/>
                </a:lnTo>
                <a:lnTo>
                  <a:pt x="596818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3" name="Group 3"/>
          <p:cNvGrpSpPr/>
          <p:nvPr/>
        </p:nvGrpSpPr>
        <p:grpSpPr>
          <a:xfrm>
            <a:off x="-2734985" y="0"/>
            <a:ext cx="6925620" cy="10287000"/>
            <a:chOff x="0" y="0"/>
            <a:chExt cx="4275074" cy="6350000"/>
          </a:xfrm>
        </p:grpSpPr>
        <p:sp>
          <p:nvSpPr>
            <p:cNvPr id="4" name="Freeform 4"/>
            <p:cNvSpPr/>
            <p:nvPr/>
          </p:nvSpPr>
          <p:spPr>
            <a:xfrm>
              <a:off x="0" y="0"/>
              <a:ext cx="4275074" cy="6350000"/>
            </a:xfrm>
            <a:custGeom>
              <a:avLst/>
              <a:gdLst/>
              <a:ahLst/>
              <a:cxnLst/>
              <a:rect l="l" t="t" r="r" b="b"/>
              <a:pathLst>
                <a:path w="4275074" h="6350000">
                  <a:moveTo>
                    <a:pt x="4275074" y="0"/>
                  </a:moveTo>
                  <a:lnTo>
                    <a:pt x="2736723" y="6350000"/>
                  </a:lnTo>
                  <a:lnTo>
                    <a:pt x="0" y="6350000"/>
                  </a:lnTo>
                  <a:lnTo>
                    <a:pt x="1520444" y="0"/>
                  </a:lnTo>
                  <a:lnTo>
                    <a:pt x="4275074" y="0"/>
                  </a:lnTo>
                  <a:close/>
                </a:path>
              </a:pathLst>
            </a:custGeom>
            <a:blipFill>
              <a:blip r:embed="rId4"/>
              <a:stretch>
                <a:fillRect l="-61471" r="-61471"/>
              </a:stretch>
            </a:blipFill>
          </p:spPr>
          <p:txBody>
            <a:bodyPr/>
            <a:lstStyle/>
            <a:p>
              <a:endParaRPr lang="en-GB"/>
            </a:p>
          </p:txBody>
        </p:sp>
      </p:grpSp>
      <p:grpSp>
        <p:nvGrpSpPr>
          <p:cNvPr id="5" name="Group 5"/>
          <p:cNvGrpSpPr/>
          <p:nvPr/>
        </p:nvGrpSpPr>
        <p:grpSpPr>
          <a:xfrm>
            <a:off x="1723996" y="0"/>
            <a:ext cx="6925620" cy="10287000"/>
            <a:chOff x="0" y="0"/>
            <a:chExt cx="4275074" cy="6350000"/>
          </a:xfrm>
        </p:grpSpPr>
        <p:sp>
          <p:nvSpPr>
            <p:cNvPr id="6" name="Freeform 6"/>
            <p:cNvSpPr/>
            <p:nvPr/>
          </p:nvSpPr>
          <p:spPr>
            <a:xfrm>
              <a:off x="0" y="0"/>
              <a:ext cx="4275074" cy="6350000"/>
            </a:xfrm>
            <a:custGeom>
              <a:avLst/>
              <a:gdLst/>
              <a:ahLst/>
              <a:cxnLst/>
              <a:rect l="l" t="t" r="r" b="b"/>
              <a:pathLst>
                <a:path w="4275074" h="6350000">
                  <a:moveTo>
                    <a:pt x="4275074" y="0"/>
                  </a:moveTo>
                  <a:lnTo>
                    <a:pt x="2736723" y="6350000"/>
                  </a:lnTo>
                  <a:lnTo>
                    <a:pt x="0" y="6350000"/>
                  </a:lnTo>
                  <a:lnTo>
                    <a:pt x="1520444" y="0"/>
                  </a:lnTo>
                  <a:lnTo>
                    <a:pt x="4275074" y="0"/>
                  </a:lnTo>
                  <a:close/>
                </a:path>
              </a:pathLst>
            </a:custGeom>
            <a:blipFill>
              <a:blip r:embed="rId5"/>
              <a:stretch>
                <a:fillRect l="-61471" r="-61471"/>
              </a:stretch>
            </a:blipFill>
          </p:spPr>
          <p:txBody>
            <a:bodyPr/>
            <a:lstStyle/>
            <a:p>
              <a:endParaRPr lang="en-GB"/>
            </a:p>
          </p:txBody>
        </p:sp>
      </p:grpSp>
      <p:sp>
        <p:nvSpPr>
          <p:cNvPr id="7" name="AutoShape 7"/>
          <p:cNvSpPr/>
          <p:nvPr/>
        </p:nvSpPr>
        <p:spPr>
          <a:xfrm flipV="1">
            <a:off x="17278350" y="3058875"/>
            <a:ext cx="0" cy="2937167"/>
          </a:xfrm>
          <a:prstGeom prst="line">
            <a:avLst/>
          </a:prstGeom>
          <a:ln w="38100" cap="flat">
            <a:solidFill>
              <a:srgbClr val="FFFFFF"/>
            </a:solidFill>
            <a:prstDash val="solid"/>
            <a:headEnd type="none" w="sm" len="sm"/>
            <a:tailEnd type="none" w="sm" len="sm"/>
          </a:ln>
        </p:spPr>
        <p:txBody>
          <a:bodyPr/>
          <a:lstStyle/>
          <a:p>
            <a:endParaRPr lang="en-GB"/>
          </a:p>
        </p:txBody>
      </p:sp>
      <p:sp>
        <p:nvSpPr>
          <p:cNvPr id="8" name="Freeform 8"/>
          <p:cNvSpPr/>
          <p:nvPr/>
        </p:nvSpPr>
        <p:spPr>
          <a:xfrm>
            <a:off x="11571848" y="1260261"/>
            <a:ext cx="1121241" cy="1121241"/>
          </a:xfrm>
          <a:custGeom>
            <a:avLst/>
            <a:gdLst/>
            <a:ahLst/>
            <a:cxnLst/>
            <a:rect l="l" t="t" r="r" b="b"/>
            <a:pathLst>
              <a:path w="1121241" h="1121241">
                <a:moveTo>
                  <a:pt x="0" y="0"/>
                </a:moveTo>
                <a:lnTo>
                  <a:pt x="1121241" y="0"/>
                </a:lnTo>
                <a:lnTo>
                  <a:pt x="1121241" y="1121241"/>
                </a:lnTo>
                <a:lnTo>
                  <a:pt x="0" y="112124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1003378" y="86697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7"/>
            <a:stretch>
              <a:fillRect/>
            </a:stretch>
          </a:blipFill>
        </p:spPr>
        <p:txBody>
          <a:bodyPr/>
          <a:lstStyle/>
          <a:p>
            <a:endParaRPr lang="en-GB"/>
          </a:p>
        </p:txBody>
      </p:sp>
      <p:sp>
        <p:nvSpPr>
          <p:cNvPr id="10" name="TextBox 10"/>
          <p:cNvSpPr txBox="1"/>
          <p:nvPr/>
        </p:nvSpPr>
        <p:spPr>
          <a:xfrm>
            <a:off x="12693089" y="1322263"/>
            <a:ext cx="4585261" cy="1485900"/>
          </a:xfrm>
          <a:prstGeom prst="rect">
            <a:avLst/>
          </a:prstGeom>
        </p:spPr>
        <p:txBody>
          <a:bodyPr lIns="0" tIns="0" rIns="0" bIns="0" rtlCol="0" anchor="t">
            <a:spAutoFit/>
          </a:bodyPr>
          <a:lstStyle/>
          <a:p>
            <a:pPr algn="r">
              <a:lnSpc>
                <a:spcPts val="3840"/>
              </a:lnSpc>
            </a:pPr>
            <a:r>
              <a:rPr lang="en-US" sz="3200">
                <a:solidFill>
                  <a:srgbClr val="D8D6D4"/>
                </a:solidFill>
                <a:latin typeface="Poppins"/>
                <a:ea typeface="Poppins"/>
                <a:cs typeface="Poppins"/>
                <a:sym typeface="Poppins"/>
              </a:rPr>
              <a:t>Coincides with the start of exam season</a:t>
            </a:r>
          </a:p>
          <a:p>
            <a:pPr algn="r">
              <a:lnSpc>
                <a:spcPts val="3840"/>
              </a:lnSpc>
            </a:pPr>
            <a:endParaRPr lang="en-US" sz="3200">
              <a:solidFill>
                <a:srgbClr val="D8D6D4"/>
              </a:solidFill>
              <a:latin typeface="Poppins"/>
              <a:ea typeface="Poppins"/>
              <a:cs typeface="Poppins"/>
              <a:sym typeface="Poppins"/>
            </a:endParaRPr>
          </a:p>
        </p:txBody>
      </p:sp>
      <p:sp>
        <p:nvSpPr>
          <p:cNvPr id="11" name="TextBox 11"/>
          <p:cNvSpPr txBox="1"/>
          <p:nvPr/>
        </p:nvSpPr>
        <p:spPr>
          <a:xfrm>
            <a:off x="6947792" y="3474280"/>
            <a:ext cx="10065655" cy="2305050"/>
          </a:xfrm>
          <a:prstGeom prst="rect">
            <a:avLst/>
          </a:prstGeom>
        </p:spPr>
        <p:txBody>
          <a:bodyPr lIns="0" tIns="0" rIns="0" bIns="0" rtlCol="0" anchor="t">
            <a:spAutoFit/>
          </a:bodyPr>
          <a:lstStyle/>
          <a:p>
            <a:pPr algn="r">
              <a:lnSpc>
                <a:spcPts val="9120"/>
              </a:lnSpc>
            </a:pPr>
            <a:r>
              <a:rPr lang="en-US" sz="7600" dirty="0">
                <a:solidFill>
                  <a:srgbClr val="FFFFFF"/>
                </a:solidFill>
                <a:latin typeface="Open Sauce"/>
                <a:ea typeface="Open Sauce"/>
                <a:cs typeface="Open Sauce"/>
                <a:sym typeface="Open Sauce"/>
              </a:rPr>
              <a:t>MENTAL HEALTH AWARENESS WEEK</a:t>
            </a:r>
          </a:p>
        </p:txBody>
      </p:sp>
      <p:sp>
        <p:nvSpPr>
          <p:cNvPr id="12" name="TextBox 12"/>
          <p:cNvSpPr txBox="1"/>
          <p:nvPr/>
        </p:nvSpPr>
        <p:spPr>
          <a:xfrm>
            <a:off x="7478402" y="5972175"/>
            <a:ext cx="9535045" cy="488595"/>
          </a:xfrm>
          <a:prstGeom prst="rect">
            <a:avLst/>
          </a:prstGeom>
        </p:spPr>
        <p:txBody>
          <a:bodyPr lIns="0" tIns="0" rIns="0" bIns="0" rtlCol="0" anchor="t">
            <a:spAutoFit/>
          </a:bodyPr>
          <a:lstStyle/>
          <a:p>
            <a:pPr algn="r">
              <a:lnSpc>
                <a:spcPts val="3840"/>
              </a:lnSpc>
            </a:pPr>
            <a:r>
              <a:rPr lang="en-US" sz="3200" dirty="0">
                <a:solidFill>
                  <a:srgbClr val="D8D6D4"/>
                </a:solidFill>
                <a:latin typeface="Poppins"/>
                <a:ea typeface="Poppins"/>
                <a:cs typeface="Poppins"/>
                <a:sym typeface="Poppins"/>
              </a:rPr>
              <a:t>Mon, 10th May 2027 – Sun, 16</a:t>
            </a:r>
            <a:r>
              <a:rPr lang="en-US" sz="3200" baseline="30000" dirty="0">
                <a:solidFill>
                  <a:srgbClr val="D8D6D4"/>
                </a:solidFill>
                <a:latin typeface="Poppins"/>
                <a:ea typeface="Poppins"/>
                <a:cs typeface="Poppins"/>
                <a:sym typeface="Poppins"/>
              </a:rPr>
              <a:t>th</a:t>
            </a:r>
            <a:r>
              <a:rPr lang="en-US" sz="3200" dirty="0">
                <a:solidFill>
                  <a:srgbClr val="D8D6D4"/>
                </a:solidFill>
                <a:latin typeface="Poppins"/>
                <a:ea typeface="Poppins"/>
                <a:cs typeface="Poppins"/>
                <a:sym typeface="Poppins"/>
              </a:rPr>
              <a:t>  May 2027</a:t>
            </a:r>
          </a:p>
        </p:txBody>
      </p:sp>
      <p:sp>
        <p:nvSpPr>
          <p:cNvPr id="13" name="TextBox 12">
            <a:extLst>
              <a:ext uri="{FF2B5EF4-FFF2-40B4-BE49-F238E27FC236}">
                <a16:creationId xmlns:a16="http://schemas.microsoft.com/office/drawing/2014/main" id="{C84F712A-EE6F-083A-CA34-C0D8ACF46CEB}"/>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005388"/>
            <a:ext cx="18458201" cy="12297776"/>
          </a:xfrm>
          <a:custGeom>
            <a:avLst/>
            <a:gdLst/>
            <a:ahLst/>
            <a:cxnLst/>
            <a:rect l="l" t="t" r="r" b="b"/>
            <a:pathLst>
              <a:path w="18458201" h="12297776">
                <a:moveTo>
                  <a:pt x="0" y="0"/>
                </a:moveTo>
                <a:lnTo>
                  <a:pt x="18458201" y="0"/>
                </a:lnTo>
                <a:lnTo>
                  <a:pt x="18458201" y="12297776"/>
                </a:lnTo>
                <a:lnTo>
                  <a:pt x="0" y="12297776"/>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361606" y="2726452"/>
            <a:ext cx="1948253" cy="7851864"/>
            <a:chOff x="0" y="0"/>
            <a:chExt cx="513120" cy="2067981"/>
          </a:xfrm>
        </p:grpSpPr>
        <p:sp>
          <p:nvSpPr>
            <p:cNvPr id="4" name="Freeform 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3131"/>
            </a:solidFill>
          </p:spPr>
          <p:txBody>
            <a:bodyPr/>
            <a:lstStyle/>
            <a:p>
              <a:endParaRPr lang="en-GB"/>
            </a:p>
          </p:txBody>
        </p:sp>
        <p:sp>
          <p:nvSpPr>
            <p:cNvPr id="5" name="TextBox 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22740" y="2953220"/>
            <a:ext cx="1464085" cy="1756025"/>
          </a:xfrm>
          <a:custGeom>
            <a:avLst/>
            <a:gdLst/>
            <a:ahLst/>
            <a:cxnLst/>
            <a:rect l="l" t="t" r="r" b="b"/>
            <a:pathLst>
              <a:path w="1464085" h="1756025">
                <a:moveTo>
                  <a:pt x="0" y="0"/>
                </a:moveTo>
                <a:lnTo>
                  <a:pt x="1464086" y="0"/>
                </a:lnTo>
                <a:lnTo>
                  <a:pt x="1464086" y="1756025"/>
                </a:lnTo>
                <a:lnTo>
                  <a:pt x="0" y="17560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2641087" y="2726452"/>
            <a:ext cx="1948253" cy="7851864"/>
            <a:chOff x="0" y="0"/>
            <a:chExt cx="513120" cy="2067981"/>
          </a:xfrm>
        </p:grpSpPr>
        <p:sp>
          <p:nvSpPr>
            <p:cNvPr id="8" name="Freeform 8"/>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97B2"/>
            </a:solidFill>
          </p:spPr>
          <p:txBody>
            <a:bodyPr/>
            <a:lstStyle/>
            <a:p>
              <a:endParaRPr lang="en-GB"/>
            </a:p>
          </p:txBody>
        </p:sp>
        <p:sp>
          <p:nvSpPr>
            <p:cNvPr id="9" name="TextBox 9"/>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0" name="Freeform 10"/>
          <p:cNvSpPr/>
          <p:nvPr/>
        </p:nvSpPr>
        <p:spPr>
          <a:xfrm>
            <a:off x="3135509" y="2915958"/>
            <a:ext cx="959408" cy="1793286"/>
          </a:xfrm>
          <a:custGeom>
            <a:avLst/>
            <a:gdLst/>
            <a:ahLst/>
            <a:cxnLst/>
            <a:rect l="l" t="t" r="r" b="b"/>
            <a:pathLst>
              <a:path w="959408" h="1793286">
                <a:moveTo>
                  <a:pt x="0" y="0"/>
                </a:moveTo>
                <a:lnTo>
                  <a:pt x="959408" y="0"/>
                </a:lnTo>
                <a:lnTo>
                  <a:pt x="959408" y="1793287"/>
                </a:lnTo>
                <a:lnTo>
                  <a:pt x="0" y="179328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1" name="Group 11"/>
          <p:cNvGrpSpPr/>
          <p:nvPr/>
        </p:nvGrpSpPr>
        <p:grpSpPr>
          <a:xfrm>
            <a:off x="4922715" y="2726452"/>
            <a:ext cx="1948253" cy="7851864"/>
            <a:chOff x="0" y="0"/>
            <a:chExt cx="513120" cy="2067981"/>
          </a:xfrm>
        </p:grpSpPr>
        <p:sp>
          <p:nvSpPr>
            <p:cNvPr id="12" name="Freeform 12"/>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BD59"/>
            </a:solidFill>
          </p:spPr>
          <p:txBody>
            <a:bodyPr/>
            <a:lstStyle/>
            <a:p>
              <a:endParaRPr lang="en-GB"/>
            </a:p>
          </p:txBody>
        </p:sp>
        <p:sp>
          <p:nvSpPr>
            <p:cNvPr id="13" name="TextBox 13"/>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4" name="Freeform 14"/>
          <p:cNvSpPr/>
          <p:nvPr/>
        </p:nvSpPr>
        <p:spPr>
          <a:xfrm>
            <a:off x="5085269" y="3086100"/>
            <a:ext cx="1623145" cy="1623145"/>
          </a:xfrm>
          <a:custGeom>
            <a:avLst/>
            <a:gdLst/>
            <a:ahLst/>
            <a:cxnLst/>
            <a:rect l="l" t="t" r="r" b="b"/>
            <a:pathLst>
              <a:path w="1623145" h="1623145">
                <a:moveTo>
                  <a:pt x="0" y="0"/>
                </a:moveTo>
                <a:lnTo>
                  <a:pt x="1623145" y="0"/>
                </a:lnTo>
                <a:lnTo>
                  <a:pt x="1623145" y="1623145"/>
                </a:lnTo>
                <a:lnTo>
                  <a:pt x="0" y="162314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5" name="Group 15"/>
          <p:cNvGrpSpPr/>
          <p:nvPr/>
        </p:nvGrpSpPr>
        <p:grpSpPr>
          <a:xfrm>
            <a:off x="7195747" y="2726452"/>
            <a:ext cx="1948253" cy="7851864"/>
            <a:chOff x="0" y="0"/>
            <a:chExt cx="513120" cy="2067981"/>
          </a:xfrm>
        </p:grpSpPr>
        <p:sp>
          <p:nvSpPr>
            <p:cNvPr id="16" name="Freeform 16"/>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BF63"/>
            </a:solidFill>
          </p:spPr>
          <p:txBody>
            <a:bodyPr/>
            <a:lstStyle/>
            <a:p>
              <a:endParaRPr lang="en-GB"/>
            </a:p>
          </p:txBody>
        </p:sp>
        <p:sp>
          <p:nvSpPr>
            <p:cNvPr id="17" name="TextBox 17"/>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8" name="Freeform 18"/>
          <p:cNvSpPr/>
          <p:nvPr/>
        </p:nvSpPr>
        <p:spPr>
          <a:xfrm>
            <a:off x="7338130" y="2915958"/>
            <a:ext cx="1663486" cy="1755658"/>
          </a:xfrm>
          <a:custGeom>
            <a:avLst/>
            <a:gdLst/>
            <a:ahLst/>
            <a:cxnLst/>
            <a:rect l="l" t="t" r="r" b="b"/>
            <a:pathLst>
              <a:path w="1663486" h="1755658">
                <a:moveTo>
                  <a:pt x="0" y="0"/>
                </a:moveTo>
                <a:lnTo>
                  <a:pt x="1663486" y="0"/>
                </a:lnTo>
                <a:lnTo>
                  <a:pt x="1663486" y="1755658"/>
                </a:lnTo>
                <a:lnTo>
                  <a:pt x="0" y="17556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19" name="Group 19"/>
          <p:cNvGrpSpPr/>
          <p:nvPr/>
        </p:nvGrpSpPr>
        <p:grpSpPr>
          <a:xfrm>
            <a:off x="9467850" y="2726452"/>
            <a:ext cx="1948253" cy="7851864"/>
            <a:chOff x="0" y="0"/>
            <a:chExt cx="513120" cy="2067981"/>
          </a:xfrm>
        </p:grpSpPr>
        <p:sp>
          <p:nvSpPr>
            <p:cNvPr id="20" name="Freeform 20"/>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5E17EB"/>
            </a:solidFill>
          </p:spPr>
          <p:txBody>
            <a:bodyPr/>
            <a:lstStyle/>
            <a:p>
              <a:endParaRPr lang="en-GB"/>
            </a:p>
          </p:txBody>
        </p:sp>
        <p:sp>
          <p:nvSpPr>
            <p:cNvPr id="21" name="TextBox 21"/>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22" name="Freeform 22"/>
          <p:cNvSpPr/>
          <p:nvPr/>
        </p:nvSpPr>
        <p:spPr>
          <a:xfrm>
            <a:off x="9772650" y="3086100"/>
            <a:ext cx="1571625" cy="1571625"/>
          </a:xfrm>
          <a:custGeom>
            <a:avLst/>
            <a:gdLst/>
            <a:ahLst/>
            <a:cxnLst/>
            <a:rect l="l" t="t" r="r" b="b"/>
            <a:pathLst>
              <a:path w="1571625" h="1571625">
                <a:moveTo>
                  <a:pt x="0" y="0"/>
                </a:moveTo>
                <a:lnTo>
                  <a:pt x="1571625" y="0"/>
                </a:lnTo>
                <a:lnTo>
                  <a:pt x="1571625" y="1571625"/>
                </a:lnTo>
                <a:lnTo>
                  <a:pt x="0" y="157162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3" name="TextBox 23"/>
          <p:cNvSpPr txBox="1"/>
          <p:nvPr/>
        </p:nvSpPr>
        <p:spPr>
          <a:xfrm>
            <a:off x="361606" y="1038225"/>
            <a:ext cx="16644207" cy="1190625"/>
          </a:xfrm>
          <a:prstGeom prst="rect">
            <a:avLst/>
          </a:prstGeom>
        </p:spPr>
        <p:txBody>
          <a:bodyPr lIns="0" tIns="0" rIns="0" bIns="0" rtlCol="0" anchor="t">
            <a:spAutoFit/>
          </a:bodyPr>
          <a:lstStyle/>
          <a:p>
            <a:pPr algn="l">
              <a:lnSpc>
                <a:spcPts val="9480"/>
              </a:lnSpc>
            </a:pPr>
            <a:r>
              <a:rPr lang="en-US" sz="7900">
                <a:solidFill>
                  <a:srgbClr val="FFFFFF"/>
                </a:solidFill>
                <a:latin typeface="Open Sauce"/>
                <a:ea typeface="Open Sauce"/>
                <a:cs typeface="Open Sauce"/>
                <a:sym typeface="Open Sauce"/>
              </a:rPr>
              <a:t>PILLARS OF WELL-BEING</a:t>
            </a:r>
          </a:p>
        </p:txBody>
      </p:sp>
      <p:sp>
        <p:nvSpPr>
          <p:cNvPr id="24" name="TextBox 24"/>
          <p:cNvSpPr txBox="1"/>
          <p:nvPr/>
        </p:nvSpPr>
        <p:spPr>
          <a:xfrm rot="5400000">
            <a:off x="-1155826" y="6922066"/>
            <a:ext cx="4900157" cy="1343025"/>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Good</a:t>
            </a:r>
          </a:p>
          <a:p>
            <a:pPr algn="ctr">
              <a:lnSpc>
                <a:spcPts val="5193"/>
              </a:lnSpc>
              <a:spcBef>
                <a:spcPct val="0"/>
              </a:spcBef>
            </a:pPr>
            <a:r>
              <a:rPr lang="en-US" sz="4327" b="1">
                <a:solidFill>
                  <a:srgbClr val="FFFFFF"/>
                </a:solidFill>
                <a:latin typeface="Poppins Bold"/>
                <a:ea typeface="Poppins Bold"/>
                <a:cs typeface="Poppins Bold"/>
                <a:sym typeface="Poppins Bold"/>
              </a:rPr>
              <a:t>Nutrition</a:t>
            </a:r>
          </a:p>
        </p:txBody>
      </p:sp>
      <p:sp>
        <p:nvSpPr>
          <p:cNvPr id="25" name="TextBox 25"/>
          <p:cNvSpPr txBox="1"/>
          <p:nvPr/>
        </p:nvSpPr>
        <p:spPr>
          <a:xfrm rot="5400000">
            <a:off x="117942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Exercise</a:t>
            </a:r>
          </a:p>
        </p:txBody>
      </p:sp>
      <p:sp>
        <p:nvSpPr>
          <p:cNvPr id="26" name="TextBox 26"/>
          <p:cNvSpPr txBox="1"/>
          <p:nvPr/>
        </p:nvSpPr>
        <p:spPr>
          <a:xfrm rot="5400000">
            <a:off x="3461050"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Sleep</a:t>
            </a:r>
          </a:p>
        </p:txBody>
      </p:sp>
      <p:sp>
        <p:nvSpPr>
          <p:cNvPr id="27" name="TextBox 27"/>
          <p:cNvSpPr txBox="1"/>
          <p:nvPr/>
        </p:nvSpPr>
        <p:spPr>
          <a:xfrm rot="5400000">
            <a:off x="573408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Relaxation</a:t>
            </a:r>
          </a:p>
        </p:txBody>
      </p:sp>
      <p:sp>
        <p:nvSpPr>
          <p:cNvPr id="28" name="TextBox 28"/>
          <p:cNvSpPr txBox="1"/>
          <p:nvPr/>
        </p:nvSpPr>
        <p:spPr>
          <a:xfrm rot="5400000">
            <a:off x="7694046" y="6836796"/>
            <a:ext cx="4900157" cy="2000250"/>
          </a:xfrm>
          <a:prstGeom prst="rect">
            <a:avLst/>
          </a:prstGeom>
        </p:spPr>
        <p:txBody>
          <a:bodyPr lIns="0" tIns="0" rIns="0" bIns="0" rtlCol="0" anchor="t">
            <a:spAutoFit/>
          </a:bodyPr>
          <a:lstStyle/>
          <a:p>
            <a:pPr algn="ctr">
              <a:lnSpc>
                <a:spcPts val="5193"/>
              </a:lnSpc>
            </a:pPr>
            <a:r>
              <a:rPr lang="en-US" sz="4327" b="1">
                <a:solidFill>
                  <a:srgbClr val="FFFFFF"/>
                </a:solidFill>
                <a:latin typeface="Poppins Bold"/>
                <a:ea typeface="Poppins Bold"/>
                <a:cs typeface="Poppins Bold"/>
                <a:sym typeface="Poppins Bold"/>
              </a:rPr>
              <a:t>Manage your thinking</a:t>
            </a:r>
          </a:p>
          <a:p>
            <a:pPr algn="ctr">
              <a:lnSpc>
                <a:spcPts val="5193"/>
              </a:lnSpc>
              <a:spcBef>
                <a:spcPct val="0"/>
              </a:spcBef>
            </a:pPr>
            <a:endParaRPr lang="en-US" sz="4327" b="1">
              <a:solidFill>
                <a:srgbClr val="FFFFFF"/>
              </a:solidFill>
              <a:latin typeface="Poppins Bold"/>
              <a:ea typeface="Poppins Bold"/>
              <a:cs typeface="Poppins Bold"/>
              <a:sym typeface="Poppins Bold"/>
            </a:endParaRPr>
          </a:p>
        </p:txBody>
      </p:sp>
      <p:sp>
        <p:nvSpPr>
          <p:cNvPr id="29" name="Freeform 29"/>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9"/>
            <a:stretch>
              <a:fillRect/>
            </a:stretch>
          </a:blipFill>
        </p:spPr>
        <p:txBody>
          <a:bodyPr/>
          <a:lstStyle/>
          <a:p>
            <a:endParaRPr lang="en-GB"/>
          </a:p>
        </p:txBody>
      </p:sp>
      <p:sp>
        <p:nvSpPr>
          <p:cNvPr id="30" name="TextBox 29">
            <a:extLst>
              <a:ext uri="{FF2B5EF4-FFF2-40B4-BE49-F238E27FC236}">
                <a16:creationId xmlns:a16="http://schemas.microsoft.com/office/drawing/2014/main" id="{FEDE2C8D-ADEE-EB7A-B2A8-AB252B700EF5}"/>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005388"/>
            <a:ext cx="18458201" cy="12297776"/>
          </a:xfrm>
          <a:custGeom>
            <a:avLst/>
            <a:gdLst/>
            <a:ahLst/>
            <a:cxnLst/>
            <a:rect l="l" t="t" r="r" b="b"/>
            <a:pathLst>
              <a:path w="18458201" h="12297776">
                <a:moveTo>
                  <a:pt x="0" y="0"/>
                </a:moveTo>
                <a:lnTo>
                  <a:pt x="18458201" y="0"/>
                </a:lnTo>
                <a:lnTo>
                  <a:pt x="18458201" y="12297776"/>
                </a:lnTo>
                <a:lnTo>
                  <a:pt x="0" y="12297776"/>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361606" y="2726452"/>
            <a:ext cx="1948253" cy="7851864"/>
            <a:chOff x="0" y="0"/>
            <a:chExt cx="513120" cy="2067981"/>
          </a:xfrm>
        </p:grpSpPr>
        <p:sp>
          <p:nvSpPr>
            <p:cNvPr id="4" name="Freeform 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3131"/>
            </a:solidFill>
          </p:spPr>
          <p:txBody>
            <a:bodyPr/>
            <a:lstStyle/>
            <a:p>
              <a:endParaRPr lang="en-GB"/>
            </a:p>
          </p:txBody>
        </p:sp>
        <p:sp>
          <p:nvSpPr>
            <p:cNvPr id="5" name="TextBox 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22740" y="2953220"/>
            <a:ext cx="1464085" cy="1756025"/>
          </a:xfrm>
          <a:custGeom>
            <a:avLst/>
            <a:gdLst/>
            <a:ahLst/>
            <a:cxnLst/>
            <a:rect l="l" t="t" r="r" b="b"/>
            <a:pathLst>
              <a:path w="1464085" h="1756025">
                <a:moveTo>
                  <a:pt x="0" y="0"/>
                </a:moveTo>
                <a:lnTo>
                  <a:pt x="1464086" y="0"/>
                </a:lnTo>
                <a:lnTo>
                  <a:pt x="1464086" y="1756025"/>
                </a:lnTo>
                <a:lnTo>
                  <a:pt x="0" y="17560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2641087" y="2726452"/>
            <a:ext cx="1948253" cy="7851864"/>
            <a:chOff x="0" y="0"/>
            <a:chExt cx="513120" cy="2067981"/>
          </a:xfrm>
        </p:grpSpPr>
        <p:sp>
          <p:nvSpPr>
            <p:cNvPr id="8" name="Freeform 8"/>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97B2"/>
            </a:solidFill>
          </p:spPr>
          <p:txBody>
            <a:bodyPr/>
            <a:lstStyle/>
            <a:p>
              <a:endParaRPr lang="en-GB"/>
            </a:p>
          </p:txBody>
        </p:sp>
        <p:sp>
          <p:nvSpPr>
            <p:cNvPr id="9" name="TextBox 9"/>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0" name="Freeform 10"/>
          <p:cNvSpPr/>
          <p:nvPr/>
        </p:nvSpPr>
        <p:spPr>
          <a:xfrm>
            <a:off x="3135509" y="2915958"/>
            <a:ext cx="959408" cy="1793286"/>
          </a:xfrm>
          <a:custGeom>
            <a:avLst/>
            <a:gdLst/>
            <a:ahLst/>
            <a:cxnLst/>
            <a:rect l="l" t="t" r="r" b="b"/>
            <a:pathLst>
              <a:path w="959408" h="1793286">
                <a:moveTo>
                  <a:pt x="0" y="0"/>
                </a:moveTo>
                <a:lnTo>
                  <a:pt x="959408" y="0"/>
                </a:lnTo>
                <a:lnTo>
                  <a:pt x="959408" y="1793287"/>
                </a:lnTo>
                <a:lnTo>
                  <a:pt x="0" y="179328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1" name="Group 11"/>
          <p:cNvGrpSpPr/>
          <p:nvPr/>
        </p:nvGrpSpPr>
        <p:grpSpPr>
          <a:xfrm>
            <a:off x="4922715" y="2726452"/>
            <a:ext cx="1948253" cy="7851864"/>
            <a:chOff x="0" y="0"/>
            <a:chExt cx="513120" cy="2067981"/>
          </a:xfrm>
        </p:grpSpPr>
        <p:sp>
          <p:nvSpPr>
            <p:cNvPr id="12" name="Freeform 12"/>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BD59"/>
            </a:solidFill>
          </p:spPr>
          <p:txBody>
            <a:bodyPr/>
            <a:lstStyle/>
            <a:p>
              <a:endParaRPr lang="en-GB"/>
            </a:p>
          </p:txBody>
        </p:sp>
        <p:sp>
          <p:nvSpPr>
            <p:cNvPr id="13" name="TextBox 13"/>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4" name="Freeform 14"/>
          <p:cNvSpPr/>
          <p:nvPr/>
        </p:nvSpPr>
        <p:spPr>
          <a:xfrm>
            <a:off x="5085269" y="3086100"/>
            <a:ext cx="1623145" cy="1623145"/>
          </a:xfrm>
          <a:custGeom>
            <a:avLst/>
            <a:gdLst/>
            <a:ahLst/>
            <a:cxnLst/>
            <a:rect l="l" t="t" r="r" b="b"/>
            <a:pathLst>
              <a:path w="1623145" h="1623145">
                <a:moveTo>
                  <a:pt x="0" y="0"/>
                </a:moveTo>
                <a:lnTo>
                  <a:pt x="1623145" y="0"/>
                </a:lnTo>
                <a:lnTo>
                  <a:pt x="1623145" y="1623145"/>
                </a:lnTo>
                <a:lnTo>
                  <a:pt x="0" y="162314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5" name="Group 15"/>
          <p:cNvGrpSpPr/>
          <p:nvPr/>
        </p:nvGrpSpPr>
        <p:grpSpPr>
          <a:xfrm>
            <a:off x="7195747" y="2726452"/>
            <a:ext cx="1948253" cy="7851864"/>
            <a:chOff x="0" y="0"/>
            <a:chExt cx="513120" cy="2067981"/>
          </a:xfrm>
        </p:grpSpPr>
        <p:sp>
          <p:nvSpPr>
            <p:cNvPr id="16" name="Freeform 16"/>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BF63"/>
            </a:solidFill>
          </p:spPr>
          <p:txBody>
            <a:bodyPr/>
            <a:lstStyle/>
            <a:p>
              <a:endParaRPr lang="en-GB"/>
            </a:p>
          </p:txBody>
        </p:sp>
        <p:sp>
          <p:nvSpPr>
            <p:cNvPr id="17" name="TextBox 17"/>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8" name="Freeform 18"/>
          <p:cNvSpPr/>
          <p:nvPr/>
        </p:nvSpPr>
        <p:spPr>
          <a:xfrm>
            <a:off x="7338130" y="2915958"/>
            <a:ext cx="1663486" cy="1755658"/>
          </a:xfrm>
          <a:custGeom>
            <a:avLst/>
            <a:gdLst/>
            <a:ahLst/>
            <a:cxnLst/>
            <a:rect l="l" t="t" r="r" b="b"/>
            <a:pathLst>
              <a:path w="1663486" h="1755658">
                <a:moveTo>
                  <a:pt x="0" y="0"/>
                </a:moveTo>
                <a:lnTo>
                  <a:pt x="1663486" y="0"/>
                </a:lnTo>
                <a:lnTo>
                  <a:pt x="1663486" y="1755658"/>
                </a:lnTo>
                <a:lnTo>
                  <a:pt x="0" y="17556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19" name="Group 19"/>
          <p:cNvGrpSpPr/>
          <p:nvPr/>
        </p:nvGrpSpPr>
        <p:grpSpPr>
          <a:xfrm>
            <a:off x="9467850" y="2726452"/>
            <a:ext cx="1948253" cy="7851864"/>
            <a:chOff x="0" y="0"/>
            <a:chExt cx="513120" cy="2067981"/>
          </a:xfrm>
        </p:grpSpPr>
        <p:sp>
          <p:nvSpPr>
            <p:cNvPr id="20" name="Freeform 20"/>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5E17EB"/>
            </a:solidFill>
          </p:spPr>
          <p:txBody>
            <a:bodyPr/>
            <a:lstStyle/>
            <a:p>
              <a:endParaRPr lang="en-GB"/>
            </a:p>
          </p:txBody>
        </p:sp>
        <p:sp>
          <p:nvSpPr>
            <p:cNvPr id="21" name="TextBox 21"/>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22" name="Freeform 22"/>
          <p:cNvSpPr/>
          <p:nvPr/>
        </p:nvSpPr>
        <p:spPr>
          <a:xfrm>
            <a:off x="9772650" y="3086100"/>
            <a:ext cx="1571625" cy="1571625"/>
          </a:xfrm>
          <a:custGeom>
            <a:avLst/>
            <a:gdLst/>
            <a:ahLst/>
            <a:cxnLst/>
            <a:rect l="l" t="t" r="r" b="b"/>
            <a:pathLst>
              <a:path w="1571625" h="1571625">
                <a:moveTo>
                  <a:pt x="0" y="0"/>
                </a:moveTo>
                <a:lnTo>
                  <a:pt x="1571625" y="0"/>
                </a:lnTo>
                <a:lnTo>
                  <a:pt x="1571625" y="1571625"/>
                </a:lnTo>
                <a:lnTo>
                  <a:pt x="0" y="157162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 name="Group 23"/>
          <p:cNvGrpSpPr/>
          <p:nvPr/>
        </p:nvGrpSpPr>
        <p:grpSpPr>
          <a:xfrm>
            <a:off x="11739953" y="2726452"/>
            <a:ext cx="1948253" cy="7851864"/>
            <a:chOff x="0" y="0"/>
            <a:chExt cx="513120" cy="2067981"/>
          </a:xfrm>
        </p:grpSpPr>
        <p:sp>
          <p:nvSpPr>
            <p:cNvPr id="24" name="Freeform 2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5271FF"/>
            </a:solidFill>
          </p:spPr>
          <p:txBody>
            <a:bodyPr/>
            <a:lstStyle/>
            <a:p>
              <a:endParaRPr lang="en-GB"/>
            </a:p>
          </p:txBody>
        </p:sp>
        <p:sp>
          <p:nvSpPr>
            <p:cNvPr id="25" name="TextBox 2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26" name="Freeform 26"/>
          <p:cNvSpPr/>
          <p:nvPr/>
        </p:nvSpPr>
        <p:spPr>
          <a:xfrm>
            <a:off x="11831055" y="3001029"/>
            <a:ext cx="1766050" cy="1741767"/>
          </a:xfrm>
          <a:custGeom>
            <a:avLst/>
            <a:gdLst/>
            <a:ahLst/>
            <a:cxnLst/>
            <a:rect l="l" t="t" r="r" b="b"/>
            <a:pathLst>
              <a:path w="1766050" h="1741767">
                <a:moveTo>
                  <a:pt x="0" y="0"/>
                </a:moveTo>
                <a:lnTo>
                  <a:pt x="1766050" y="0"/>
                </a:lnTo>
                <a:lnTo>
                  <a:pt x="1766050" y="1741767"/>
                </a:lnTo>
                <a:lnTo>
                  <a:pt x="0" y="174176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7" name="TextBox 27"/>
          <p:cNvSpPr txBox="1"/>
          <p:nvPr/>
        </p:nvSpPr>
        <p:spPr>
          <a:xfrm>
            <a:off x="361606" y="1038225"/>
            <a:ext cx="16644207" cy="1190625"/>
          </a:xfrm>
          <a:prstGeom prst="rect">
            <a:avLst/>
          </a:prstGeom>
        </p:spPr>
        <p:txBody>
          <a:bodyPr lIns="0" tIns="0" rIns="0" bIns="0" rtlCol="0" anchor="t">
            <a:spAutoFit/>
          </a:bodyPr>
          <a:lstStyle/>
          <a:p>
            <a:pPr algn="l">
              <a:lnSpc>
                <a:spcPts val="9480"/>
              </a:lnSpc>
            </a:pPr>
            <a:r>
              <a:rPr lang="en-US" sz="7900">
                <a:solidFill>
                  <a:srgbClr val="FFFFFF"/>
                </a:solidFill>
                <a:latin typeface="Open Sauce"/>
                <a:ea typeface="Open Sauce"/>
                <a:cs typeface="Open Sauce"/>
                <a:sym typeface="Open Sauce"/>
              </a:rPr>
              <a:t>PILLARS OF WELL-BEING</a:t>
            </a:r>
          </a:p>
        </p:txBody>
      </p:sp>
      <p:sp>
        <p:nvSpPr>
          <p:cNvPr id="28" name="TextBox 28"/>
          <p:cNvSpPr txBox="1"/>
          <p:nvPr/>
        </p:nvSpPr>
        <p:spPr>
          <a:xfrm rot="5400000">
            <a:off x="-1155826" y="6922066"/>
            <a:ext cx="4900157" cy="1343025"/>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Good</a:t>
            </a:r>
          </a:p>
          <a:p>
            <a:pPr algn="ctr">
              <a:lnSpc>
                <a:spcPts val="5193"/>
              </a:lnSpc>
              <a:spcBef>
                <a:spcPct val="0"/>
              </a:spcBef>
            </a:pPr>
            <a:r>
              <a:rPr lang="en-US" sz="4327" b="1">
                <a:solidFill>
                  <a:srgbClr val="FFFFFF"/>
                </a:solidFill>
                <a:latin typeface="Poppins Bold"/>
                <a:ea typeface="Poppins Bold"/>
                <a:cs typeface="Poppins Bold"/>
                <a:sym typeface="Poppins Bold"/>
              </a:rPr>
              <a:t>Nutrition</a:t>
            </a:r>
          </a:p>
        </p:txBody>
      </p:sp>
      <p:sp>
        <p:nvSpPr>
          <p:cNvPr id="29" name="TextBox 29"/>
          <p:cNvSpPr txBox="1"/>
          <p:nvPr/>
        </p:nvSpPr>
        <p:spPr>
          <a:xfrm rot="5400000">
            <a:off x="117942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Exercise</a:t>
            </a:r>
          </a:p>
        </p:txBody>
      </p:sp>
      <p:sp>
        <p:nvSpPr>
          <p:cNvPr id="30" name="TextBox 30"/>
          <p:cNvSpPr txBox="1"/>
          <p:nvPr/>
        </p:nvSpPr>
        <p:spPr>
          <a:xfrm rot="5400000">
            <a:off x="3461050"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Sleep</a:t>
            </a:r>
          </a:p>
        </p:txBody>
      </p:sp>
      <p:sp>
        <p:nvSpPr>
          <p:cNvPr id="31" name="TextBox 31"/>
          <p:cNvSpPr txBox="1"/>
          <p:nvPr/>
        </p:nvSpPr>
        <p:spPr>
          <a:xfrm rot="5400000">
            <a:off x="573408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Relaxation</a:t>
            </a:r>
          </a:p>
        </p:txBody>
      </p:sp>
      <p:sp>
        <p:nvSpPr>
          <p:cNvPr id="32" name="TextBox 32"/>
          <p:cNvSpPr txBox="1"/>
          <p:nvPr/>
        </p:nvSpPr>
        <p:spPr>
          <a:xfrm rot="5400000">
            <a:off x="7694046" y="6836796"/>
            <a:ext cx="4900157" cy="2000250"/>
          </a:xfrm>
          <a:prstGeom prst="rect">
            <a:avLst/>
          </a:prstGeom>
        </p:spPr>
        <p:txBody>
          <a:bodyPr lIns="0" tIns="0" rIns="0" bIns="0" rtlCol="0" anchor="t">
            <a:spAutoFit/>
          </a:bodyPr>
          <a:lstStyle/>
          <a:p>
            <a:pPr algn="ctr">
              <a:lnSpc>
                <a:spcPts val="5193"/>
              </a:lnSpc>
            </a:pPr>
            <a:r>
              <a:rPr lang="en-US" sz="4327" b="1">
                <a:solidFill>
                  <a:srgbClr val="FFFFFF"/>
                </a:solidFill>
                <a:latin typeface="Poppins Bold"/>
                <a:ea typeface="Poppins Bold"/>
                <a:cs typeface="Poppins Bold"/>
                <a:sym typeface="Poppins Bold"/>
              </a:rPr>
              <a:t>Manage your thinking</a:t>
            </a:r>
          </a:p>
          <a:p>
            <a:pPr algn="ctr">
              <a:lnSpc>
                <a:spcPts val="5193"/>
              </a:lnSpc>
              <a:spcBef>
                <a:spcPct val="0"/>
              </a:spcBef>
            </a:pPr>
            <a:endParaRPr lang="en-US" sz="4327" b="1">
              <a:solidFill>
                <a:srgbClr val="FFFFFF"/>
              </a:solidFill>
              <a:latin typeface="Poppins Bold"/>
              <a:ea typeface="Poppins Bold"/>
              <a:cs typeface="Poppins Bold"/>
              <a:sym typeface="Poppins Bold"/>
            </a:endParaRPr>
          </a:p>
        </p:txBody>
      </p:sp>
      <p:sp>
        <p:nvSpPr>
          <p:cNvPr id="33" name="TextBox 33"/>
          <p:cNvSpPr txBox="1"/>
          <p:nvPr/>
        </p:nvSpPr>
        <p:spPr>
          <a:xfrm rot="5400000">
            <a:off x="10278288"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Relationships</a:t>
            </a:r>
          </a:p>
        </p:txBody>
      </p:sp>
      <p:sp>
        <p:nvSpPr>
          <p:cNvPr id="34" name="Freeform 34"/>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10"/>
            <a:stretch>
              <a:fillRect/>
            </a:stretch>
          </a:blipFill>
        </p:spPr>
        <p:txBody>
          <a:bodyPr/>
          <a:lstStyle/>
          <a:p>
            <a:endParaRPr lang="en-GB"/>
          </a:p>
        </p:txBody>
      </p:sp>
      <p:sp>
        <p:nvSpPr>
          <p:cNvPr id="35" name="TextBox 34">
            <a:extLst>
              <a:ext uri="{FF2B5EF4-FFF2-40B4-BE49-F238E27FC236}">
                <a16:creationId xmlns:a16="http://schemas.microsoft.com/office/drawing/2014/main" id="{8B8A7353-2467-5B23-85C2-64801E1F520E}"/>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9865"/>
            <a:ext cx="23774400" cy="10334431"/>
          </a:xfrm>
          <a:custGeom>
            <a:avLst/>
            <a:gdLst/>
            <a:ahLst/>
            <a:cxnLst/>
            <a:rect l="l" t="t" r="r" b="b"/>
            <a:pathLst>
              <a:path w="24316308" h="10334431">
                <a:moveTo>
                  <a:pt x="0" y="0"/>
                </a:moveTo>
                <a:lnTo>
                  <a:pt x="24316308" y="0"/>
                </a:lnTo>
                <a:lnTo>
                  <a:pt x="24316308" y="10334431"/>
                </a:lnTo>
                <a:lnTo>
                  <a:pt x="0" y="10334431"/>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876300" y="2324100"/>
            <a:ext cx="16535400" cy="1914525"/>
          </a:xfrm>
          <a:prstGeom prst="rect">
            <a:avLst/>
          </a:prstGeom>
          <a:solidFill>
            <a:srgbClr val="000000">
              <a:alpha val="16863"/>
            </a:srgbClr>
          </a:solidFill>
        </p:spPr>
        <p:txBody>
          <a:bodyPr wrap="square" lIns="0" tIns="0" rIns="0" bIns="0" rtlCol="0" anchor="t">
            <a:spAutoFit/>
          </a:bodyPr>
          <a:lstStyle/>
          <a:p>
            <a:pPr algn="l">
              <a:lnSpc>
                <a:spcPts val="7560"/>
              </a:lnSpc>
            </a:pPr>
            <a:r>
              <a:rPr lang="en-US" sz="6000" dirty="0">
                <a:solidFill>
                  <a:srgbClr val="FFFFFF"/>
                </a:solidFill>
                <a:latin typeface="Open Sauce"/>
                <a:ea typeface="Open Sauce"/>
                <a:cs typeface="Open Sauce"/>
                <a:sym typeface="Open Sauce"/>
              </a:rPr>
              <a:t>“THERE IS A BI-DIRECTIONAL RELATIONSHIP BETWEEN SLEEP AND MENTAL HEALTH.”</a:t>
            </a:r>
          </a:p>
        </p:txBody>
      </p:sp>
      <p:sp>
        <p:nvSpPr>
          <p:cNvPr id="4" name="TextBox 4"/>
          <p:cNvSpPr txBox="1"/>
          <p:nvPr/>
        </p:nvSpPr>
        <p:spPr>
          <a:xfrm>
            <a:off x="9753600" y="9563100"/>
            <a:ext cx="8534400" cy="371255"/>
          </a:xfrm>
          <a:prstGeom prst="rect">
            <a:avLst/>
          </a:prstGeom>
        </p:spPr>
        <p:txBody>
          <a:bodyPr wrap="square" lIns="0" tIns="0" rIns="0" bIns="0" rtlCol="0" anchor="t">
            <a:spAutoFit/>
          </a:bodyPr>
          <a:lstStyle/>
          <a:p>
            <a:pPr algn="ctr">
              <a:lnSpc>
                <a:spcPts val="2879"/>
              </a:lnSpc>
              <a:spcBef>
                <a:spcPct val="0"/>
              </a:spcBef>
            </a:pPr>
            <a:r>
              <a:rPr lang="en-US" sz="2400" dirty="0">
                <a:solidFill>
                  <a:schemeClr val="bg1"/>
                </a:solidFill>
                <a:latin typeface="Poppins"/>
                <a:ea typeface="Poppins"/>
                <a:cs typeface="Poppins"/>
                <a:sym typeface="Poppins"/>
              </a:rPr>
              <a:t>Scott, A. J., Webb, T. L., &amp; Rowse, G. (2017)</a:t>
            </a:r>
          </a:p>
        </p:txBody>
      </p:sp>
      <p:sp>
        <p:nvSpPr>
          <p:cNvPr id="5" name="Freeform 5"/>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6" name="TextBox 5">
            <a:extLst>
              <a:ext uri="{FF2B5EF4-FFF2-40B4-BE49-F238E27FC236}">
                <a16:creationId xmlns:a16="http://schemas.microsoft.com/office/drawing/2014/main" id="{3C5C36C9-6276-DB31-A3C7-567AA2B67933}"/>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grpSp>
        <p:nvGrpSpPr>
          <p:cNvPr id="2" name="Group 2"/>
          <p:cNvGrpSpPr/>
          <p:nvPr/>
        </p:nvGrpSpPr>
        <p:grpSpPr>
          <a:xfrm>
            <a:off x="8247377" y="1407702"/>
            <a:ext cx="1793247" cy="1054496"/>
            <a:chOff x="0" y="0"/>
            <a:chExt cx="812800" cy="477957"/>
          </a:xfrm>
        </p:grpSpPr>
        <p:sp>
          <p:nvSpPr>
            <p:cNvPr id="3" name="Freeform 3"/>
            <p:cNvSpPr/>
            <p:nvPr/>
          </p:nvSpPr>
          <p:spPr>
            <a:xfrm>
              <a:off x="0" y="0"/>
              <a:ext cx="812800" cy="477957"/>
            </a:xfrm>
            <a:custGeom>
              <a:avLst/>
              <a:gdLst/>
              <a:ahLst/>
              <a:cxnLst/>
              <a:rect l="l" t="t" r="r" b="b"/>
              <a:pathLst>
                <a:path w="812800" h="477957">
                  <a:moveTo>
                    <a:pt x="406400" y="477957"/>
                  </a:moveTo>
                  <a:lnTo>
                    <a:pt x="0" y="71557"/>
                  </a:lnTo>
                  <a:lnTo>
                    <a:pt x="203200" y="71557"/>
                  </a:lnTo>
                  <a:lnTo>
                    <a:pt x="203200" y="0"/>
                  </a:lnTo>
                  <a:lnTo>
                    <a:pt x="609600" y="0"/>
                  </a:lnTo>
                  <a:lnTo>
                    <a:pt x="609600" y="71557"/>
                  </a:lnTo>
                  <a:lnTo>
                    <a:pt x="812800" y="71557"/>
                  </a:lnTo>
                  <a:lnTo>
                    <a:pt x="406400" y="477957"/>
                  </a:lnTo>
                  <a:close/>
                </a:path>
              </a:pathLst>
            </a:custGeom>
            <a:solidFill>
              <a:srgbClr val="BFB5AD"/>
            </a:solidFill>
          </p:spPr>
          <p:txBody>
            <a:bodyPr/>
            <a:lstStyle/>
            <a:p>
              <a:endParaRPr lang="en-GB"/>
            </a:p>
          </p:txBody>
        </p:sp>
        <p:sp>
          <p:nvSpPr>
            <p:cNvPr id="4" name="TextBox 4"/>
            <p:cNvSpPr txBox="1"/>
            <p:nvPr/>
          </p:nvSpPr>
          <p:spPr>
            <a:xfrm>
              <a:off x="203200" y="-19050"/>
              <a:ext cx="406400" cy="395407"/>
            </a:xfrm>
            <a:prstGeom prst="rect">
              <a:avLst/>
            </a:prstGeom>
          </p:spPr>
          <p:txBody>
            <a:bodyPr lIns="50800" tIns="50800" rIns="50800" bIns="50800" rtlCol="0" anchor="ctr"/>
            <a:lstStyle/>
            <a:p>
              <a:pPr algn="ctr">
                <a:lnSpc>
                  <a:spcPts val="2879"/>
                </a:lnSpc>
              </a:pPr>
              <a:endParaRPr/>
            </a:p>
          </p:txBody>
        </p:sp>
      </p:grpSp>
      <p:sp>
        <p:nvSpPr>
          <p:cNvPr id="5" name="TextBox 5"/>
          <p:cNvSpPr txBox="1"/>
          <p:nvPr/>
        </p:nvSpPr>
        <p:spPr>
          <a:xfrm>
            <a:off x="2802282" y="447675"/>
            <a:ext cx="12683437" cy="771525"/>
          </a:xfrm>
          <a:prstGeom prst="rect">
            <a:avLst/>
          </a:prstGeom>
        </p:spPr>
        <p:txBody>
          <a:bodyPr lIns="0" tIns="0" rIns="0" bIns="0" rtlCol="0" anchor="t">
            <a:spAutoFit/>
          </a:bodyPr>
          <a:lstStyle/>
          <a:p>
            <a:pPr algn="ctr">
              <a:lnSpc>
                <a:spcPts val="6000"/>
              </a:lnSpc>
            </a:pPr>
            <a:r>
              <a:rPr lang="en-US" sz="5000">
                <a:solidFill>
                  <a:srgbClr val="FFFFFF"/>
                </a:solidFill>
                <a:latin typeface="Open Sauce"/>
                <a:ea typeface="Open Sauce"/>
                <a:cs typeface="Open Sauce"/>
                <a:sym typeface="Open Sauce"/>
              </a:rPr>
              <a:t>SLEEP WELL</a:t>
            </a:r>
          </a:p>
        </p:txBody>
      </p:sp>
      <p:sp>
        <p:nvSpPr>
          <p:cNvPr id="7" name="TextBox 7"/>
          <p:cNvSpPr txBox="1"/>
          <p:nvPr/>
        </p:nvSpPr>
        <p:spPr>
          <a:xfrm>
            <a:off x="1794160" y="2650701"/>
            <a:ext cx="15809263" cy="771525"/>
          </a:xfrm>
          <a:prstGeom prst="rect">
            <a:avLst/>
          </a:prstGeom>
        </p:spPr>
        <p:txBody>
          <a:bodyPr lIns="0" tIns="0" rIns="0" bIns="0" rtlCol="0" anchor="t">
            <a:spAutoFit/>
          </a:bodyPr>
          <a:lstStyle/>
          <a:p>
            <a:pPr algn="ctr">
              <a:lnSpc>
                <a:spcPts val="6000"/>
              </a:lnSpc>
            </a:pPr>
            <a:r>
              <a:rPr lang="en-US" sz="5000" dirty="0">
                <a:solidFill>
                  <a:srgbClr val="FFFFFF"/>
                </a:solidFill>
                <a:latin typeface="Open Sauce"/>
                <a:ea typeface="Open Sauce"/>
                <a:cs typeface="Open Sauce"/>
                <a:sym typeface="Open Sauce"/>
              </a:rPr>
              <a:t>BECOMES EASIER TO MANAGE MENTAL HEALTH</a:t>
            </a:r>
          </a:p>
        </p:txBody>
      </p:sp>
      <p:grpSp>
        <p:nvGrpSpPr>
          <p:cNvPr id="8" name="Group 8"/>
          <p:cNvGrpSpPr/>
          <p:nvPr/>
        </p:nvGrpSpPr>
        <p:grpSpPr>
          <a:xfrm>
            <a:off x="8247377" y="3784176"/>
            <a:ext cx="1793247" cy="1054496"/>
            <a:chOff x="0" y="0"/>
            <a:chExt cx="812800" cy="477957"/>
          </a:xfrm>
        </p:grpSpPr>
        <p:sp>
          <p:nvSpPr>
            <p:cNvPr id="9" name="Freeform 9"/>
            <p:cNvSpPr/>
            <p:nvPr/>
          </p:nvSpPr>
          <p:spPr>
            <a:xfrm>
              <a:off x="0" y="0"/>
              <a:ext cx="812800" cy="477957"/>
            </a:xfrm>
            <a:custGeom>
              <a:avLst/>
              <a:gdLst/>
              <a:ahLst/>
              <a:cxnLst/>
              <a:rect l="l" t="t" r="r" b="b"/>
              <a:pathLst>
                <a:path w="812800" h="477957">
                  <a:moveTo>
                    <a:pt x="406400" y="477957"/>
                  </a:moveTo>
                  <a:lnTo>
                    <a:pt x="0" y="71557"/>
                  </a:lnTo>
                  <a:lnTo>
                    <a:pt x="203200" y="71557"/>
                  </a:lnTo>
                  <a:lnTo>
                    <a:pt x="203200" y="0"/>
                  </a:lnTo>
                  <a:lnTo>
                    <a:pt x="609600" y="0"/>
                  </a:lnTo>
                  <a:lnTo>
                    <a:pt x="609600" y="71557"/>
                  </a:lnTo>
                  <a:lnTo>
                    <a:pt x="812800" y="71557"/>
                  </a:lnTo>
                  <a:lnTo>
                    <a:pt x="406400" y="477957"/>
                  </a:lnTo>
                  <a:close/>
                </a:path>
              </a:pathLst>
            </a:custGeom>
            <a:solidFill>
              <a:srgbClr val="BFB5AD"/>
            </a:solidFill>
          </p:spPr>
          <p:txBody>
            <a:bodyPr/>
            <a:lstStyle/>
            <a:p>
              <a:endParaRPr lang="en-GB"/>
            </a:p>
          </p:txBody>
        </p:sp>
        <p:sp>
          <p:nvSpPr>
            <p:cNvPr id="10" name="TextBox 10"/>
            <p:cNvSpPr txBox="1"/>
            <p:nvPr/>
          </p:nvSpPr>
          <p:spPr>
            <a:xfrm>
              <a:off x="203200" y="-19050"/>
              <a:ext cx="406400" cy="395407"/>
            </a:xfrm>
            <a:prstGeom prst="rect">
              <a:avLst/>
            </a:prstGeom>
          </p:spPr>
          <p:txBody>
            <a:bodyPr lIns="50800" tIns="50800" rIns="50800" bIns="50800" rtlCol="0" anchor="ctr"/>
            <a:lstStyle/>
            <a:p>
              <a:pPr algn="ctr">
                <a:lnSpc>
                  <a:spcPts val="2879"/>
                </a:lnSpc>
              </a:pPr>
              <a:endParaRPr/>
            </a:p>
          </p:txBody>
        </p:sp>
      </p:grpSp>
      <p:sp>
        <p:nvSpPr>
          <p:cNvPr id="11" name="TextBox 11"/>
          <p:cNvSpPr txBox="1"/>
          <p:nvPr/>
        </p:nvSpPr>
        <p:spPr>
          <a:xfrm>
            <a:off x="0" y="5019646"/>
            <a:ext cx="18288000" cy="771525"/>
          </a:xfrm>
          <a:prstGeom prst="rect">
            <a:avLst/>
          </a:prstGeom>
        </p:spPr>
        <p:txBody>
          <a:bodyPr lIns="0" tIns="0" rIns="0" bIns="0" rtlCol="0" anchor="t">
            <a:spAutoFit/>
          </a:bodyPr>
          <a:lstStyle/>
          <a:p>
            <a:pPr algn="ctr">
              <a:lnSpc>
                <a:spcPts val="6000"/>
              </a:lnSpc>
            </a:pPr>
            <a:r>
              <a:rPr lang="en-US" sz="5000">
                <a:solidFill>
                  <a:srgbClr val="FFFFFF"/>
                </a:solidFill>
                <a:latin typeface="Open Sauce"/>
                <a:ea typeface="Open Sauce"/>
                <a:cs typeface="Open Sauce"/>
                <a:sym typeface="Open Sauce"/>
              </a:rPr>
              <a:t>BECOMES EASIER TO SLEEP WELL</a:t>
            </a:r>
          </a:p>
        </p:txBody>
      </p:sp>
      <p:grpSp>
        <p:nvGrpSpPr>
          <p:cNvPr id="12" name="Group 12"/>
          <p:cNvGrpSpPr/>
          <p:nvPr/>
        </p:nvGrpSpPr>
        <p:grpSpPr>
          <a:xfrm>
            <a:off x="8247377" y="6000721"/>
            <a:ext cx="1793247" cy="1054496"/>
            <a:chOff x="0" y="0"/>
            <a:chExt cx="812800" cy="477957"/>
          </a:xfrm>
        </p:grpSpPr>
        <p:sp>
          <p:nvSpPr>
            <p:cNvPr id="13" name="Freeform 13"/>
            <p:cNvSpPr/>
            <p:nvPr/>
          </p:nvSpPr>
          <p:spPr>
            <a:xfrm>
              <a:off x="0" y="0"/>
              <a:ext cx="812800" cy="477957"/>
            </a:xfrm>
            <a:custGeom>
              <a:avLst/>
              <a:gdLst/>
              <a:ahLst/>
              <a:cxnLst/>
              <a:rect l="l" t="t" r="r" b="b"/>
              <a:pathLst>
                <a:path w="812800" h="477957">
                  <a:moveTo>
                    <a:pt x="406400" y="477957"/>
                  </a:moveTo>
                  <a:lnTo>
                    <a:pt x="0" y="71557"/>
                  </a:lnTo>
                  <a:lnTo>
                    <a:pt x="203200" y="71557"/>
                  </a:lnTo>
                  <a:lnTo>
                    <a:pt x="203200" y="0"/>
                  </a:lnTo>
                  <a:lnTo>
                    <a:pt x="609600" y="0"/>
                  </a:lnTo>
                  <a:lnTo>
                    <a:pt x="609600" y="71557"/>
                  </a:lnTo>
                  <a:lnTo>
                    <a:pt x="812800" y="71557"/>
                  </a:lnTo>
                  <a:lnTo>
                    <a:pt x="406400" y="477957"/>
                  </a:lnTo>
                  <a:close/>
                </a:path>
              </a:pathLst>
            </a:custGeom>
            <a:solidFill>
              <a:srgbClr val="BFB5AD"/>
            </a:solidFill>
          </p:spPr>
          <p:txBody>
            <a:bodyPr/>
            <a:lstStyle/>
            <a:p>
              <a:endParaRPr lang="en-GB"/>
            </a:p>
          </p:txBody>
        </p:sp>
        <p:sp>
          <p:nvSpPr>
            <p:cNvPr id="14" name="TextBox 14"/>
            <p:cNvSpPr txBox="1"/>
            <p:nvPr/>
          </p:nvSpPr>
          <p:spPr>
            <a:xfrm>
              <a:off x="203200" y="-19050"/>
              <a:ext cx="406400" cy="395407"/>
            </a:xfrm>
            <a:prstGeom prst="rect">
              <a:avLst/>
            </a:prstGeom>
          </p:spPr>
          <p:txBody>
            <a:bodyPr lIns="50800" tIns="50800" rIns="50800" bIns="50800" rtlCol="0" anchor="ctr"/>
            <a:lstStyle/>
            <a:p>
              <a:pPr algn="ctr">
                <a:lnSpc>
                  <a:spcPts val="2879"/>
                </a:lnSpc>
              </a:pPr>
              <a:endParaRPr/>
            </a:p>
          </p:txBody>
        </p:sp>
      </p:grpSp>
      <p:sp>
        <p:nvSpPr>
          <p:cNvPr id="15" name="TextBox 15"/>
          <p:cNvSpPr txBox="1"/>
          <p:nvPr/>
        </p:nvSpPr>
        <p:spPr>
          <a:xfrm>
            <a:off x="0" y="7236192"/>
            <a:ext cx="18288000" cy="771525"/>
          </a:xfrm>
          <a:prstGeom prst="rect">
            <a:avLst/>
          </a:prstGeom>
        </p:spPr>
        <p:txBody>
          <a:bodyPr lIns="0" tIns="0" rIns="0" bIns="0" rtlCol="0" anchor="t">
            <a:spAutoFit/>
          </a:bodyPr>
          <a:lstStyle/>
          <a:p>
            <a:pPr algn="ctr">
              <a:lnSpc>
                <a:spcPts val="6000"/>
              </a:lnSpc>
            </a:pPr>
            <a:r>
              <a:rPr lang="en-US" sz="5000">
                <a:solidFill>
                  <a:srgbClr val="FFFFFF"/>
                </a:solidFill>
                <a:latin typeface="Open Sauce"/>
                <a:ea typeface="Open Sauce"/>
                <a:cs typeface="Open Sauce"/>
                <a:sym typeface="Open Sauce"/>
              </a:rPr>
              <a:t>BECOMES EASIER TO MANAGE MENTAL HEALTH</a:t>
            </a:r>
          </a:p>
        </p:txBody>
      </p:sp>
      <p:grpSp>
        <p:nvGrpSpPr>
          <p:cNvPr id="16" name="Group 16"/>
          <p:cNvGrpSpPr/>
          <p:nvPr/>
        </p:nvGrpSpPr>
        <p:grpSpPr>
          <a:xfrm>
            <a:off x="8247377" y="8007717"/>
            <a:ext cx="1793247" cy="1054496"/>
            <a:chOff x="0" y="0"/>
            <a:chExt cx="812800" cy="477957"/>
          </a:xfrm>
        </p:grpSpPr>
        <p:sp>
          <p:nvSpPr>
            <p:cNvPr id="17" name="Freeform 17"/>
            <p:cNvSpPr/>
            <p:nvPr/>
          </p:nvSpPr>
          <p:spPr>
            <a:xfrm>
              <a:off x="0" y="0"/>
              <a:ext cx="812800" cy="477957"/>
            </a:xfrm>
            <a:custGeom>
              <a:avLst/>
              <a:gdLst/>
              <a:ahLst/>
              <a:cxnLst/>
              <a:rect l="l" t="t" r="r" b="b"/>
              <a:pathLst>
                <a:path w="812800" h="477957">
                  <a:moveTo>
                    <a:pt x="406400" y="477957"/>
                  </a:moveTo>
                  <a:lnTo>
                    <a:pt x="0" y="71557"/>
                  </a:lnTo>
                  <a:lnTo>
                    <a:pt x="203200" y="71557"/>
                  </a:lnTo>
                  <a:lnTo>
                    <a:pt x="203200" y="0"/>
                  </a:lnTo>
                  <a:lnTo>
                    <a:pt x="609600" y="0"/>
                  </a:lnTo>
                  <a:lnTo>
                    <a:pt x="609600" y="71557"/>
                  </a:lnTo>
                  <a:lnTo>
                    <a:pt x="812800" y="71557"/>
                  </a:lnTo>
                  <a:lnTo>
                    <a:pt x="406400" y="477957"/>
                  </a:lnTo>
                  <a:close/>
                </a:path>
              </a:pathLst>
            </a:custGeom>
            <a:solidFill>
              <a:srgbClr val="BFB5AD"/>
            </a:solidFill>
          </p:spPr>
          <p:txBody>
            <a:bodyPr/>
            <a:lstStyle/>
            <a:p>
              <a:endParaRPr lang="en-GB"/>
            </a:p>
          </p:txBody>
        </p:sp>
        <p:sp>
          <p:nvSpPr>
            <p:cNvPr id="18" name="TextBox 18"/>
            <p:cNvSpPr txBox="1"/>
            <p:nvPr/>
          </p:nvSpPr>
          <p:spPr>
            <a:xfrm>
              <a:off x="203200" y="-19050"/>
              <a:ext cx="406400" cy="395407"/>
            </a:xfrm>
            <a:prstGeom prst="rect">
              <a:avLst/>
            </a:prstGeom>
          </p:spPr>
          <p:txBody>
            <a:bodyPr lIns="50800" tIns="50800" rIns="50800" bIns="50800" rtlCol="0" anchor="ctr"/>
            <a:lstStyle/>
            <a:p>
              <a:pPr algn="ctr">
                <a:lnSpc>
                  <a:spcPts val="2879"/>
                </a:lnSpc>
              </a:pPr>
              <a:endParaRPr/>
            </a:p>
          </p:txBody>
        </p:sp>
      </p:grpSp>
      <p:sp>
        <p:nvSpPr>
          <p:cNvPr id="19" name="TextBox 19"/>
          <p:cNvSpPr txBox="1"/>
          <p:nvPr/>
        </p:nvSpPr>
        <p:spPr>
          <a:xfrm>
            <a:off x="2802282" y="9262238"/>
            <a:ext cx="12683437" cy="771525"/>
          </a:xfrm>
          <a:prstGeom prst="rect">
            <a:avLst/>
          </a:prstGeom>
        </p:spPr>
        <p:txBody>
          <a:bodyPr lIns="0" tIns="0" rIns="0" bIns="0" rtlCol="0" anchor="t">
            <a:spAutoFit/>
          </a:bodyPr>
          <a:lstStyle/>
          <a:p>
            <a:pPr algn="ctr">
              <a:lnSpc>
                <a:spcPts val="6000"/>
              </a:lnSpc>
            </a:pPr>
            <a:r>
              <a:rPr lang="en-US" sz="5000">
                <a:solidFill>
                  <a:srgbClr val="FFFFFF"/>
                </a:solidFill>
                <a:latin typeface="Open Sauce"/>
                <a:ea typeface="Open Sauce"/>
                <a:cs typeface="Open Sauce"/>
                <a:sym typeface="Open Sauce"/>
              </a:rPr>
              <a:t>ETC</a:t>
            </a:r>
          </a:p>
        </p:txBody>
      </p:sp>
      <p:sp>
        <p:nvSpPr>
          <p:cNvPr id="20" name="Freeform 20"/>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3"/>
            <a:stretch>
              <a:fillRect/>
            </a:stretch>
          </a:blipFill>
        </p:spPr>
        <p:txBody>
          <a:bodyPr/>
          <a:lstStyle/>
          <a:p>
            <a:endParaRPr lang="en-GB"/>
          </a:p>
        </p:txBody>
      </p:sp>
      <p:sp>
        <p:nvSpPr>
          <p:cNvPr id="21" name="TextBox 20">
            <a:extLst>
              <a:ext uri="{FF2B5EF4-FFF2-40B4-BE49-F238E27FC236}">
                <a16:creationId xmlns:a16="http://schemas.microsoft.com/office/drawing/2014/main" id="{81B89F4E-D92D-EF88-6C8F-945AD16A938D}"/>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alphaModFix amt="73000"/>
            </a:blip>
            <a:stretch>
              <a:fillRect/>
            </a:stretch>
          </a:blipFill>
        </p:spPr>
        <p:txBody>
          <a:bodyPr/>
          <a:lstStyle/>
          <a:p>
            <a:endParaRPr lang="en-GB"/>
          </a:p>
        </p:txBody>
      </p:sp>
      <p:sp>
        <p:nvSpPr>
          <p:cNvPr id="3" name="TextBox 3"/>
          <p:cNvSpPr txBox="1"/>
          <p:nvPr/>
        </p:nvSpPr>
        <p:spPr>
          <a:xfrm>
            <a:off x="770150" y="1995487"/>
            <a:ext cx="16747701" cy="6210300"/>
          </a:xfrm>
          <a:prstGeom prst="rect">
            <a:avLst/>
          </a:prstGeom>
        </p:spPr>
        <p:txBody>
          <a:bodyPr lIns="0" tIns="0" rIns="0" bIns="0" rtlCol="0" anchor="t">
            <a:spAutoFit/>
          </a:bodyPr>
          <a:lstStyle/>
          <a:p>
            <a:pPr algn="ctr">
              <a:lnSpc>
                <a:spcPts val="9600"/>
              </a:lnSpc>
              <a:spcBef>
                <a:spcPct val="0"/>
              </a:spcBef>
            </a:pPr>
            <a:r>
              <a:rPr lang="en-US" sz="8000" b="1" dirty="0">
                <a:solidFill>
                  <a:srgbClr val="FFC000"/>
                </a:solidFill>
                <a:latin typeface="Poppins Bold"/>
                <a:ea typeface="Poppins Bold"/>
                <a:cs typeface="Poppins Bold"/>
                <a:sym typeface="Poppins Bold"/>
              </a:rPr>
              <a:t>UNFORTUNATELY, THE REVERSE CAN ALSO BE TRUE.</a:t>
            </a:r>
          </a:p>
          <a:p>
            <a:pPr algn="ctr">
              <a:lnSpc>
                <a:spcPts val="1199"/>
              </a:lnSpc>
              <a:spcBef>
                <a:spcPct val="0"/>
              </a:spcBef>
            </a:pPr>
            <a:endParaRPr lang="en-US" sz="8000" b="1" dirty="0">
              <a:solidFill>
                <a:srgbClr val="FFFFFF"/>
              </a:solidFill>
              <a:latin typeface="Poppins Bold"/>
              <a:ea typeface="Poppins Bold"/>
              <a:cs typeface="Poppins Bold"/>
              <a:sym typeface="Poppins Bold"/>
            </a:endParaRPr>
          </a:p>
          <a:p>
            <a:pPr algn="ctr">
              <a:lnSpc>
                <a:spcPts val="9360"/>
              </a:lnSpc>
              <a:spcBef>
                <a:spcPct val="0"/>
              </a:spcBef>
            </a:pPr>
            <a:r>
              <a:rPr lang="en-US" sz="7800" dirty="0">
                <a:solidFill>
                  <a:srgbClr val="FFFFFF"/>
                </a:solidFill>
                <a:latin typeface="Poppins"/>
                <a:ea typeface="Poppins"/>
                <a:cs typeface="Poppins"/>
                <a:sym typeface="Poppins"/>
              </a:rPr>
              <a:t>Poor sleep can make it harder to manage our mental health which makes it harder to sleep, etc.</a:t>
            </a:r>
          </a:p>
        </p:txBody>
      </p:sp>
      <p:sp>
        <p:nvSpPr>
          <p:cNvPr id="4" name="Freeform 4"/>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5" name="TextBox 4">
            <a:extLst>
              <a:ext uri="{FF2B5EF4-FFF2-40B4-BE49-F238E27FC236}">
                <a16:creationId xmlns:a16="http://schemas.microsoft.com/office/drawing/2014/main" id="{BF8E4C47-4F3F-A45B-7254-A7ED9EFC40BD}"/>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819048" y="2278156"/>
            <a:ext cx="9522963" cy="6496050"/>
          </a:xfrm>
          <a:prstGeom prst="rect">
            <a:avLst/>
          </a:prstGeom>
        </p:spPr>
        <p:txBody>
          <a:bodyPr lIns="0" tIns="0" rIns="0" bIns="0" rtlCol="0" anchor="t">
            <a:spAutoFit/>
          </a:bodyPr>
          <a:lstStyle/>
          <a:p>
            <a:pPr algn="ctr">
              <a:lnSpc>
                <a:spcPts val="12479"/>
              </a:lnSpc>
              <a:spcBef>
                <a:spcPct val="0"/>
              </a:spcBef>
            </a:pPr>
            <a:r>
              <a:rPr lang="en-US" sz="10399" b="1" dirty="0">
                <a:solidFill>
                  <a:srgbClr val="FFFFFF"/>
                </a:solidFill>
                <a:latin typeface="Poppins Bold"/>
                <a:ea typeface="Poppins Bold"/>
                <a:cs typeface="Poppins Bold"/>
                <a:sym typeface="Poppins Bold"/>
              </a:rPr>
              <a:t>What can we do to improve our sleep?</a:t>
            </a:r>
          </a:p>
          <a:p>
            <a:pPr algn="ctr">
              <a:lnSpc>
                <a:spcPts val="13079"/>
              </a:lnSpc>
              <a:spcBef>
                <a:spcPct val="0"/>
              </a:spcBef>
            </a:pPr>
            <a:endParaRPr lang="en-US" sz="10399" b="1" dirty="0">
              <a:solidFill>
                <a:srgbClr val="FFFFFF"/>
              </a:solidFill>
              <a:latin typeface="Poppins Bold"/>
              <a:ea typeface="Poppins Bold"/>
              <a:cs typeface="Poppins Bold"/>
              <a:sym typeface="Poppins Bold"/>
            </a:endParaRPr>
          </a:p>
        </p:txBody>
      </p:sp>
      <p:sp>
        <p:nvSpPr>
          <p:cNvPr id="4" name="TextBox 4"/>
          <p:cNvSpPr txBox="1"/>
          <p:nvPr/>
        </p:nvSpPr>
        <p:spPr>
          <a:xfrm>
            <a:off x="819048" y="7712474"/>
            <a:ext cx="9115080" cy="1733550"/>
          </a:xfrm>
          <a:prstGeom prst="rect">
            <a:avLst/>
          </a:prstGeom>
          <a:solidFill>
            <a:srgbClr val="1B1917">
              <a:alpha val="50000"/>
            </a:srgbClr>
          </a:solidFill>
        </p:spPr>
        <p:txBody>
          <a:bodyPr lIns="0" tIns="0" rIns="0" bIns="0" rtlCol="0" anchor="t">
            <a:spAutoFit/>
          </a:bodyPr>
          <a:lstStyle/>
          <a:p>
            <a:pPr algn="l">
              <a:lnSpc>
                <a:spcPts val="4439"/>
              </a:lnSpc>
              <a:spcBef>
                <a:spcPct val="0"/>
              </a:spcBef>
            </a:pPr>
            <a:r>
              <a:rPr lang="en-US" sz="3699" dirty="0">
                <a:solidFill>
                  <a:srgbClr val="FFFFFF"/>
                </a:solidFill>
                <a:latin typeface="Poppins"/>
                <a:ea typeface="Poppins"/>
                <a:cs typeface="Poppins"/>
                <a:sym typeface="Poppins"/>
              </a:rPr>
              <a:t>Let’s investigate through the eyes of someone who has recently become a parent… </a:t>
            </a:r>
          </a:p>
        </p:txBody>
      </p:sp>
      <p:sp>
        <p:nvSpPr>
          <p:cNvPr id="5" name="Freeform 5"/>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6" name="TextBox 5">
            <a:extLst>
              <a:ext uri="{FF2B5EF4-FFF2-40B4-BE49-F238E27FC236}">
                <a16:creationId xmlns:a16="http://schemas.microsoft.com/office/drawing/2014/main" id="{460FB5A7-F61D-017F-C668-345A66968E25}"/>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alphaModFix amt="53000"/>
            </a:blip>
            <a:stretch>
              <a:fillRect/>
            </a:stretch>
          </a:blipFill>
        </p:spPr>
        <p:txBody>
          <a:bodyPr/>
          <a:lstStyle/>
          <a:p>
            <a:endParaRPr lang="en-GB"/>
          </a:p>
        </p:txBody>
      </p:sp>
      <p:sp>
        <p:nvSpPr>
          <p:cNvPr id="3" name="TextBox 3"/>
          <p:cNvSpPr txBox="1"/>
          <p:nvPr/>
        </p:nvSpPr>
        <p:spPr>
          <a:xfrm>
            <a:off x="409524" y="1333691"/>
            <a:ext cx="17468952" cy="2571750"/>
          </a:xfrm>
          <a:prstGeom prst="rect">
            <a:avLst/>
          </a:prstGeom>
        </p:spPr>
        <p:txBody>
          <a:bodyPr lIns="0" tIns="0" rIns="0" bIns="0" rtlCol="0" anchor="t">
            <a:spAutoFit/>
          </a:bodyPr>
          <a:lstStyle/>
          <a:p>
            <a:pPr algn="ctr">
              <a:lnSpc>
                <a:spcPts val="9839"/>
              </a:lnSpc>
              <a:spcBef>
                <a:spcPct val="0"/>
              </a:spcBef>
            </a:pPr>
            <a:r>
              <a:rPr lang="en-US" sz="8199" b="1" dirty="0">
                <a:solidFill>
                  <a:srgbClr val="FFFFFF"/>
                </a:solidFill>
                <a:latin typeface="Poppins Bold"/>
                <a:ea typeface="Poppins Bold"/>
                <a:cs typeface="Poppins Bold"/>
                <a:sym typeface="Poppins Bold"/>
              </a:rPr>
              <a:t>Why do parents work hard to get their children to sleep? </a:t>
            </a:r>
          </a:p>
        </p:txBody>
      </p:sp>
      <p:sp>
        <p:nvSpPr>
          <p:cNvPr id="4" name="TextBox 4"/>
          <p:cNvSpPr txBox="1"/>
          <p:nvPr/>
        </p:nvSpPr>
        <p:spPr>
          <a:xfrm>
            <a:off x="744512" y="4415729"/>
            <a:ext cx="16041052" cy="876300"/>
          </a:xfrm>
          <a:prstGeom prst="rect">
            <a:avLst/>
          </a:prstGeom>
        </p:spPr>
        <p:txBody>
          <a:bodyPr lIns="0" tIns="0" rIns="0" bIns="0" rtlCol="0" anchor="t">
            <a:spAutoFit/>
          </a:bodyPr>
          <a:lstStyle/>
          <a:p>
            <a:pPr algn="l">
              <a:lnSpc>
                <a:spcPts val="6479"/>
              </a:lnSpc>
              <a:spcBef>
                <a:spcPct val="0"/>
              </a:spcBef>
            </a:pPr>
            <a:r>
              <a:rPr lang="en-US" sz="5399" b="1" dirty="0">
                <a:solidFill>
                  <a:srgbClr val="FFFFFF"/>
                </a:solidFill>
                <a:latin typeface="Poppins Bold"/>
                <a:ea typeface="Poppins Bold"/>
                <a:cs typeface="Poppins Bold"/>
                <a:sym typeface="Poppins Bold"/>
              </a:rPr>
              <a:t>1. For the health and wellbeing of the child</a:t>
            </a:r>
          </a:p>
        </p:txBody>
      </p:sp>
      <p:sp>
        <p:nvSpPr>
          <p:cNvPr id="5" name="TextBox 5"/>
          <p:cNvSpPr txBox="1"/>
          <p:nvPr/>
        </p:nvSpPr>
        <p:spPr>
          <a:xfrm>
            <a:off x="744512" y="5806379"/>
            <a:ext cx="16342170" cy="876300"/>
          </a:xfrm>
          <a:prstGeom prst="rect">
            <a:avLst/>
          </a:prstGeom>
        </p:spPr>
        <p:txBody>
          <a:bodyPr lIns="0" tIns="0" rIns="0" bIns="0" rtlCol="0" anchor="t">
            <a:spAutoFit/>
          </a:bodyPr>
          <a:lstStyle/>
          <a:p>
            <a:pPr algn="l">
              <a:lnSpc>
                <a:spcPts val="6479"/>
              </a:lnSpc>
              <a:spcBef>
                <a:spcPct val="0"/>
              </a:spcBef>
            </a:pPr>
            <a:r>
              <a:rPr lang="en-US" sz="5399" b="1" dirty="0">
                <a:solidFill>
                  <a:srgbClr val="FFFFFF"/>
                </a:solidFill>
                <a:latin typeface="Poppins Bold"/>
                <a:ea typeface="Poppins Bold"/>
                <a:cs typeface="Poppins Bold"/>
                <a:sym typeface="Poppins Bold"/>
              </a:rPr>
              <a:t>2. For their own sanity!</a:t>
            </a:r>
          </a:p>
        </p:txBody>
      </p:sp>
      <p:sp>
        <p:nvSpPr>
          <p:cNvPr id="6" name="TextBox 6"/>
          <p:cNvSpPr txBox="1"/>
          <p:nvPr/>
        </p:nvSpPr>
        <p:spPr>
          <a:xfrm>
            <a:off x="1257945" y="7167792"/>
            <a:ext cx="6601283" cy="2524125"/>
          </a:xfrm>
          <a:prstGeom prst="rect">
            <a:avLst/>
          </a:prstGeom>
        </p:spPr>
        <p:txBody>
          <a:bodyPr lIns="0" tIns="0" rIns="0" bIns="0" rtlCol="0" anchor="t">
            <a:spAutoFit/>
          </a:bodyPr>
          <a:lstStyle/>
          <a:p>
            <a:pPr algn="ctr">
              <a:lnSpc>
                <a:spcPts val="9600"/>
              </a:lnSpc>
              <a:spcBef>
                <a:spcPct val="0"/>
              </a:spcBef>
            </a:pPr>
            <a:r>
              <a:rPr lang="en-US" sz="8000" b="1" dirty="0">
                <a:solidFill>
                  <a:srgbClr val="FFBD59"/>
                </a:solidFill>
                <a:latin typeface="Poppins Bold"/>
                <a:ea typeface="Poppins Bold"/>
                <a:cs typeface="Poppins Bold"/>
                <a:sym typeface="Poppins Bold"/>
              </a:rPr>
              <a:t>child that sleeps well </a:t>
            </a:r>
          </a:p>
        </p:txBody>
      </p:sp>
      <p:sp>
        <p:nvSpPr>
          <p:cNvPr id="7" name="TextBox 7"/>
          <p:cNvSpPr txBox="1"/>
          <p:nvPr/>
        </p:nvSpPr>
        <p:spPr>
          <a:xfrm>
            <a:off x="8434536" y="7777392"/>
            <a:ext cx="709464" cy="1304925"/>
          </a:xfrm>
          <a:prstGeom prst="rect">
            <a:avLst/>
          </a:prstGeom>
        </p:spPr>
        <p:txBody>
          <a:bodyPr lIns="0" tIns="0" rIns="0" bIns="0" rtlCol="0" anchor="t">
            <a:spAutoFit/>
          </a:bodyPr>
          <a:lstStyle/>
          <a:p>
            <a:pPr algn="ctr">
              <a:lnSpc>
                <a:spcPts val="9600"/>
              </a:lnSpc>
              <a:spcBef>
                <a:spcPct val="0"/>
              </a:spcBef>
            </a:pPr>
            <a:r>
              <a:rPr lang="en-US" sz="8000" b="1" dirty="0">
                <a:solidFill>
                  <a:srgbClr val="FFBD59"/>
                </a:solidFill>
                <a:latin typeface="Poppins Bold"/>
                <a:ea typeface="Poppins Bold"/>
                <a:cs typeface="Poppins Bold"/>
                <a:sym typeface="Poppins Bold"/>
              </a:rPr>
              <a:t>=</a:t>
            </a:r>
          </a:p>
        </p:txBody>
      </p:sp>
      <p:sp>
        <p:nvSpPr>
          <p:cNvPr id="8" name="TextBox 8"/>
          <p:cNvSpPr txBox="1"/>
          <p:nvPr/>
        </p:nvSpPr>
        <p:spPr>
          <a:xfrm>
            <a:off x="9953107" y="7017327"/>
            <a:ext cx="6034385" cy="3724275"/>
          </a:xfrm>
          <a:prstGeom prst="rect">
            <a:avLst/>
          </a:prstGeom>
        </p:spPr>
        <p:txBody>
          <a:bodyPr lIns="0" tIns="0" rIns="0" bIns="0" rtlCol="0" anchor="t">
            <a:spAutoFit/>
          </a:bodyPr>
          <a:lstStyle/>
          <a:p>
            <a:pPr algn="ctr">
              <a:lnSpc>
                <a:spcPts val="7200"/>
              </a:lnSpc>
              <a:spcBef>
                <a:spcPct val="0"/>
              </a:spcBef>
            </a:pPr>
            <a:r>
              <a:rPr lang="en-US" sz="6000" b="1" dirty="0">
                <a:solidFill>
                  <a:srgbClr val="FFBD59"/>
                </a:solidFill>
                <a:latin typeface="Poppins Bold"/>
                <a:ea typeface="Poppins Bold"/>
                <a:cs typeface="Poppins Bold"/>
                <a:sym typeface="Poppins Bold"/>
              </a:rPr>
              <a:t>time for parent </a:t>
            </a:r>
          </a:p>
          <a:p>
            <a:pPr algn="ctr">
              <a:lnSpc>
                <a:spcPts val="7200"/>
              </a:lnSpc>
              <a:spcBef>
                <a:spcPct val="0"/>
              </a:spcBef>
            </a:pPr>
            <a:r>
              <a:rPr lang="en-US" sz="6000" b="1" dirty="0">
                <a:solidFill>
                  <a:srgbClr val="FFBD59"/>
                </a:solidFill>
                <a:latin typeface="Poppins Bold"/>
                <a:ea typeface="Poppins Bold"/>
                <a:cs typeface="Poppins Bold"/>
                <a:sym typeface="Poppins Bold"/>
              </a:rPr>
              <a:t>to sleep / relax </a:t>
            </a:r>
          </a:p>
          <a:p>
            <a:pPr algn="ctr">
              <a:lnSpc>
                <a:spcPts val="7200"/>
              </a:lnSpc>
              <a:spcBef>
                <a:spcPct val="0"/>
              </a:spcBef>
            </a:pPr>
            <a:r>
              <a:rPr lang="en-US" sz="6000" b="1" dirty="0">
                <a:solidFill>
                  <a:srgbClr val="FFBD59"/>
                </a:solidFill>
                <a:latin typeface="Poppins Bold"/>
                <a:ea typeface="Poppins Bold"/>
                <a:cs typeface="Poppins Bold"/>
                <a:sym typeface="Poppins Bold"/>
              </a:rPr>
              <a:t>/ tidy up, etc. </a:t>
            </a:r>
          </a:p>
          <a:p>
            <a:pPr algn="ctr">
              <a:lnSpc>
                <a:spcPts val="7200"/>
              </a:lnSpc>
              <a:spcBef>
                <a:spcPct val="0"/>
              </a:spcBef>
            </a:pPr>
            <a:endParaRPr lang="en-US" sz="6000" b="1" dirty="0">
              <a:solidFill>
                <a:srgbClr val="FFBD59"/>
              </a:solidFill>
              <a:latin typeface="Poppins Bold"/>
              <a:ea typeface="Poppins Bold"/>
              <a:cs typeface="Poppins Bold"/>
              <a:sym typeface="Poppins Bold"/>
            </a:endParaRPr>
          </a:p>
        </p:txBody>
      </p:sp>
      <p:sp>
        <p:nvSpPr>
          <p:cNvPr id="9" name="Freeform 9"/>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10" name="TextBox 9">
            <a:extLst>
              <a:ext uri="{FF2B5EF4-FFF2-40B4-BE49-F238E27FC236}">
                <a16:creationId xmlns:a16="http://schemas.microsoft.com/office/drawing/2014/main" id="{3CF679A5-903F-71D9-ED41-6F02D4FE4ED8}"/>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grpSp>
        <p:nvGrpSpPr>
          <p:cNvPr id="2" name="Group 2"/>
          <p:cNvGrpSpPr/>
          <p:nvPr/>
        </p:nvGrpSpPr>
        <p:grpSpPr>
          <a:xfrm>
            <a:off x="325378" y="1722065"/>
            <a:ext cx="8724766" cy="8564935"/>
            <a:chOff x="0" y="0"/>
            <a:chExt cx="2396867" cy="2892692"/>
          </a:xfrm>
        </p:grpSpPr>
        <p:sp>
          <p:nvSpPr>
            <p:cNvPr id="3" name="Freeform 3"/>
            <p:cNvSpPr/>
            <p:nvPr/>
          </p:nvSpPr>
          <p:spPr>
            <a:xfrm>
              <a:off x="0" y="0"/>
              <a:ext cx="2396866" cy="2892692"/>
            </a:xfrm>
            <a:custGeom>
              <a:avLst/>
              <a:gdLst/>
              <a:ahLst/>
              <a:cxnLst/>
              <a:rect l="l" t="t" r="r" b="b"/>
              <a:pathLst>
                <a:path w="2396866" h="2892692">
                  <a:moveTo>
                    <a:pt x="45255" y="0"/>
                  </a:moveTo>
                  <a:lnTo>
                    <a:pt x="2351612" y="0"/>
                  </a:lnTo>
                  <a:cubicBezTo>
                    <a:pt x="2363614" y="0"/>
                    <a:pt x="2375125" y="4768"/>
                    <a:pt x="2383612" y="13255"/>
                  </a:cubicBezTo>
                  <a:cubicBezTo>
                    <a:pt x="2392099" y="21742"/>
                    <a:pt x="2396866" y="33253"/>
                    <a:pt x="2396866" y="45255"/>
                  </a:cubicBezTo>
                  <a:lnTo>
                    <a:pt x="2396866" y="2847437"/>
                  </a:lnTo>
                  <a:cubicBezTo>
                    <a:pt x="2396866" y="2859440"/>
                    <a:pt x="2392099" y="2870951"/>
                    <a:pt x="2383612" y="2879437"/>
                  </a:cubicBezTo>
                  <a:cubicBezTo>
                    <a:pt x="2375125" y="2887924"/>
                    <a:pt x="2363614" y="2892692"/>
                    <a:pt x="2351612" y="2892692"/>
                  </a:cubicBezTo>
                  <a:lnTo>
                    <a:pt x="45255" y="2892692"/>
                  </a:lnTo>
                  <a:cubicBezTo>
                    <a:pt x="33253" y="2892692"/>
                    <a:pt x="21742" y="2887924"/>
                    <a:pt x="13255" y="2879437"/>
                  </a:cubicBezTo>
                  <a:cubicBezTo>
                    <a:pt x="4768" y="2870951"/>
                    <a:pt x="0" y="2859440"/>
                    <a:pt x="0" y="2847437"/>
                  </a:cubicBezTo>
                  <a:lnTo>
                    <a:pt x="0" y="45255"/>
                  </a:lnTo>
                  <a:cubicBezTo>
                    <a:pt x="0" y="33253"/>
                    <a:pt x="4768" y="21742"/>
                    <a:pt x="13255" y="13255"/>
                  </a:cubicBezTo>
                  <a:cubicBezTo>
                    <a:pt x="21742" y="4768"/>
                    <a:pt x="33253" y="0"/>
                    <a:pt x="45255" y="0"/>
                  </a:cubicBezTo>
                  <a:close/>
                </a:path>
              </a:pathLst>
            </a:custGeom>
            <a:solidFill>
              <a:srgbClr val="00BF63"/>
            </a:solidFill>
          </p:spPr>
          <p:txBody>
            <a:bodyPr/>
            <a:lstStyle/>
            <a:p>
              <a:endParaRPr lang="en-GB"/>
            </a:p>
          </p:txBody>
        </p:sp>
        <p:sp>
          <p:nvSpPr>
            <p:cNvPr id="4" name="TextBox 4"/>
            <p:cNvSpPr txBox="1"/>
            <p:nvPr/>
          </p:nvSpPr>
          <p:spPr>
            <a:xfrm>
              <a:off x="0" y="-19050"/>
              <a:ext cx="2396867" cy="2911742"/>
            </a:xfrm>
            <a:prstGeom prst="rect">
              <a:avLst/>
            </a:prstGeom>
          </p:spPr>
          <p:txBody>
            <a:bodyPr lIns="50800" tIns="50800" rIns="50800" bIns="50800" rtlCol="0" anchor="ctr"/>
            <a:lstStyle/>
            <a:p>
              <a:pPr algn="ctr">
                <a:lnSpc>
                  <a:spcPts val="2879"/>
                </a:lnSpc>
              </a:pPr>
              <a:endParaRPr/>
            </a:p>
          </p:txBody>
        </p:sp>
      </p:grpSp>
      <p:grpSp>
        <p:nvGrpSpPr>
          <p:cNvPr id="5" name="Group 5"/>
          <p:cNvGrpSpPr/>
          <p:nvPr/>
        </p:nvGrpSpPr>
        <p:grpSpPr>
          <a:xfrm>
            <a:off x="9237856" y="1722065"/>
            <a:ext cx="8724766" cy="8564935"/>
            <a:chOff x="0" y="0"/>
            <a:chExt cx="2396867" cy="2892692"/>
          </a:xfrm>
        </p:grpSpPr>
        <p:sp>
          <p:nvSpPr>
            <p:cNvPr id="6" name="Freeform 6"/>
            <p:cNvSpPr/>
            <p:nvPr/>
          </p:nvSpPr>
          <p:spPr>
            <a:xfrm>
              <a:off x="0" y="0"/>
              <a:ext cx="2396866" cy="2892692"/>
            </a:xfrm>
            <a:custGeom>
              <a:avLst/>
              <a:gdLst/>
              <a:ahLst/>
              <a:cxnLst/>
              <a:rect l="l" t="t" r="r" b="b"/>
              <a:pathLst>
                <a:path w="2396866" h="2892692">
                  <a:moveTo>
                    <a:pt x="45255" y="0"/>
                  </a:moveTo>
                  <a:lnTo>
                    <a:pt x="2351612" y="0"/>
                  </a:lnTo>
                  <a:cubicBezTo>
                    <a:pt x="2363614" y="0"/>
                    <a:pt x="2375125" y="4768"/>
                    <a:pt x="2383612" y="13255"/>
                  </a:cubicBezTo>
                  <a:cubicBezTo>
                    <a:pt x="2392099" y="21742"/>
                    <a:pt x="2396866" y="33253"/>
                    <a:pt x="2396866" y="45255"/>
                  </a:cubicBezTo>
                  <a:lnTo>
                    <a:pt x="2396866" y="2847437"/>
                  </a:lnTo>
                  <a:cubicBezTo>
                    <a:pt x="2396866" y="2859440"/>
                    <a:pt x="2392099" y="2870951"/>
                    <a:pt x="2383612" y="2879437"/>
                  </a:cubicBezTo>
                  <a:cubicBezTo>
                    <a:pt x="2375125" y="2887924"/>
                    <a:pt x="2363614" y="2892692"/>
                    <a:pt x="2351612" y="2892692"/>
                  </a:cubicBezTo>
                  <a:lnTo>
                    <a:pt x="45255" y="2892692"/>
                  </a:lnTo>
                  <a:cubicBezTo>
                    <a:pt x="33253" y="2892692"/>
                    <a:pt x="21742" y="2887924"/>
                    <a:pt x="13255" y="2879437"/>
                  </a:cubicBezTo>
                  <a:cubicBezTo>
                    <a:pt x="4768" y="2870951"/>
                    <a:pt x="0" y="2859440"/>
                    <a:pt x="0" y="2847437"/>
                  </a:cubicBezTo>
                  <a:lnTo>
                    <a:pt x="0" y="45255"/>
                  </a:lnTo>
                  <a:cubicBezTo>
                    <a:pt x="0" y="33253"/>
                    <a:pt x="4768" y="21742"/>
                    <a:pt x="13255" y="13255"/>
                  </a:cubicBezTo>
                  <a:cubicBezTo>
                    <a:pt x="21742" y="4768"/>
                    <a:pt x="33253" y="0"/>
                    <a:pt x="45255" y="0"/>
                  </a:cubicBezTo>
                  <a:close/>
                </a:path>
              </a:pathLst>
            </a:custGeom>
            <a:solidFill>
              <a:srgbClr val="FF3131"/>
            </a:solidFill>
          </p:spPr>
          <p:txBody>
            <a:bodyPr/>
            <a:lstStyle/>
            <a:p>
              <a:endParaRPr lang="en-GB"/>
            </a:p>
          </p:txBody>
        </p:sp>
        <p:sp>
          <p:nvSpPr>
            <p:cNvPr id="7" name="TextBox 7"/>
            <p:cNvSpPr txBox="1"/>
            <p:nvPr/>
          </p:nvSpPr>
          <p:spPr>
            <a:xfrm>
              <a:off x="0" y="-19050"/>
              <a:ext cx="2396867" cy="2911742"/>
            </a:xfrm>
            <a:prstGeom prst="rect">
              <a:avLst/>
            </a:prstGeom>
          </p:spPr>
          <p:txBody>
            <a:bodyPr lIns="50800" tIns="50800" rIns="50800" bIns="50800" rtlCol="0" anchor="ctr"/>
            <a:lstStyle/>
            <a:p>
              <a:pPr algn="ctr">
                <a:lnSpc>
                  <a:spcPts val="2879"/>
                </a:lnSpc>
              </a:pPr>
              <a:endParaRPr/>
            </a:p>
          </p:txBody>
        </p:sp>
      </p:grpSp>
      <p:sp>
        <p:nvSpPr>
          <p:cNvPr id="8" name="TextBox 8"/>
          <p:cNvSpPr txBox="1"/>
          <p:nvPr/>
        </p:nvSpPr>
        <p:spPr>
          <a:xfrm>
            <a:off x="878454" y="2171700"/>
            <a:ext cx="7656083" cy="1194751"/>
          </a:xfrm>
          <a:prstGeom prst="rect">
            <a:avLst/>
          </a:prstGeom>
        </p:spPr>
        <p:txBody>
          <a:bodyPr wrap="square" lIns="0" tIns="0" rIns="0" bIns="0" rtlCol="0" anchor="t">
            <a:spAutoFit/>
          </a:bodyPr>
          <a:lstStyle/>
          <a:p>
            <a:pPr algn="ctr">
              <a:lnSpc>
                <a:spcPts val="4679"/>
              </a:lnSpc>
              <a:spcBef>
                <a:spcPct val="0"/>
              </a:spcBef>
            </a:pPr>
            <a:r>
              <a:rPr lang="en-US" sz="3899" b="1" dirty="0">
                <a:solidFill>
                  <a:srgbClr val="FFFFFF"/>
                </a:solidFill>
                <a:latin typeface="Poppins Bold"/>
                <a:ea typeface="Poppins Bold"/>
                <a:cs typeface="Poppins Bold"/>
                <a:sym typeface="Poppins Bold"/>
              </a:rPr>
              <a:t>What parents do to help their toddlers/children to sleep*</a:t>
            </a:r>
          </a:p>
        </p:txBody>
      </p:sp>
      <p:sp>
        <p:nvSpPr>
          <p:cNvPr id="9" name="TextBox 9"/>
          <p:cNvSpPr txBox="1"/>
          <p:nvPr/>
        </p:nvSpPr>
        <p:spPr>
          <a:xfrm>
            <a:off x="9899548" y="2171700"/>
            <a:ext cx="7359752" cy="1219200"/>
          </a:xfrm>
          <a:prstGeom prst="rect">
            <a:avLst/>
          </a:prstGeom>
        </p:spPr>
        <p:txBody>
          <a:bodyPr lIns="0" tIns="0" rIns="0" bIns="0" rtlCol="0" anchor="t">
            <a:spAutoFit/>
          </a:bodyPr>
          <a:lstStyle/>
          <a:p>
            <a:pPr algn="ctr">
              <a:lnSpc>
                <a:spcPts val="4680"/>
              </a:lnSpc>
              <a:spcBef>
                <a:spcPct val="0"/>
              </a:spcBef>
            </a:pPr>
            <a:r>
              <a:rPr lang="en-US" sz="3900" b="1">
                <a:solidFill>
                  <a:srgbClr val="FFFFFF"/>
                </a:solidFill>
                <a:latin typeface="Poppins Bold"/>
                <a:ea typeface="Poppins Bold"/>
                <a:cs typeface="Poppins Bold"/>
                <a:sym typeface="Poppins Bold"/>
              </a:rPr>
              <a:t>What (some) parents do to disrupt their own sleep</a:t>
            </a:r>
          </a:p>
        </p:txBody>
      </p:sp>
      <p:sp>
        <p:nvSpPr>
          <p:cNvPr id="10" name="TextBox 10"/>
          <p:cNvSpPr txBox="1"/>
          <p:nvPr/>
        </p:nvSpPr>
        <p:spPr>
          <a:xfrm>
            <a:off x="493533" y="3694354"/>
            <a:ext cx="8388457" cy="5514975"/>
          </a:xfrm>
          <a:prstGeom prst="rect">
            <a:avLst/>
          </a:prstGeom>
        </p:spPr>
        <p:txBody>
          <a:bodyPr lIns="0" tIns="0" rIns="0" bIns="0" rtlCol="0" anchor="t">
            <a:spAutoFit/>
          </a:bodyPr>
          <a:lstStyle/>
          <a:p>
            <a:pPr marL="647700" lvl="1" indent="-323850" algn="l">
              <a:lnSpc>
                <a:spcPts val="3600"/>
              </a:lnSpc>
              <a:buFont typeface="Arial"/>
              <a:buChar char="•"/>
            </a:pPr>
            <a:r>
              <a:rPr lang="en-US" sz="3000" dirty="0">
                <a:solidFill>
                  <a:srgbClr val="FFFFFF"/>
                </a:solidFill>
                <a:latin typeface="Poppins"/>
                <a:ea typeface="Poppins"/>
                <a:cs typeface="Poppins"/>
                <a:sym typeface="Poppins"/>
              </a:rPr>
              <a:t>No sugary foods before bedtime</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Same time to bed every night</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Predictable wind-down routine: bath, changing into night clothes etc.</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No screens in the hour before bedtime</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Read a bedtime story </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Dim the lights in the room to create a calm atmosphere</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Singing a lullaby or having a wind-up musical mobile </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Don’t play with baby/toddler when they’re in bed &amp; keep your voice quiet</a:t>
            </a:r>
          </a:p>
        </p:txBody>
      </p:sp>
      <p:sp>
        <p:nvSpPr>
          <p:cNvPr id="11" name="TextBox 11"/>
          <p:cNvSpPr txBox="1"/>
          <p:nvPr/>
        </p:nvSpPr>
        <p:spPr>
          <a:xfrm>
            <a:off x="9463551" y="3694354"/>
            <a:ext cx="7945995" cy="5972175"/>
          </a:xfrm>
          <a:prstGeom prst="rect">
            <a:avLst/>
          </a:prstGeom>
        </p:spPr>
        <p:txBody>
          <a:bodyPr lIns="0" tIns="0" rIns="0" bIns="0" rtlCol="0" anchor="t">
            <a:spAutoFit/>
          </a:bodyPr>
          <a:lstStyle/>
          <a:p>
            <a:pPr marL="647700" lvl="1" indent="-323850" algn="l">
              <a:lnSpc>
                <a:spcPts val="3600"/>
              </a:lnSpc>
              <a:buFont typeface="Arial"/>
              <a:buChar char="•"/>
            </a:pPr>
            <a:r>
              <a:rPr lang="en-US" sz="3000" dirty="0">
                <a:solidFill>
                  <a:srgbClr val="FFFFFF"/>
                </a:solidFill>
                <a:latin typeface="Poppins"/>
                <a:ea typeface="Poppins"/>
                <a:cs typeface="Poppins"/>
                <a:sym typeface="Poppins"/>
              </a:rPr>
              <a:t>Eat sugar foods and drink stimulants before bed</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Go to bed at random times</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No wind-down routine e.g. shower/bath/reading</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Work late or look at emails right up until bedtime</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Look at screens in bed rather than reading a book</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Don’t dim lights or create calm atmosphere</a:t>
            </a:r>
          </a:p>
          <a:p>
            <a:pPr marL="647700" lvl="1" indent="-323850" algn="l">
              <a:lnSpc>
                <a:spcPts val="3600"/>
              </a:lnSpc>
              <a:buFont typeface="Arial"/>
              <a:buChar char="•"/>
            </a:pPr>
            <a:r>
              <a:rPr lang="en-US" sz="3000" dirty="0">
                <a:solidFill>
                  <a:srgbClr val="FFFFFF"/>
                </a:solidFill>
                <a:latin typeface="Poppins"/>
                <a:ea typeface="Poppins"/>
                <a:cs typeface="Poppins"/>
                <a:sym typeface="Poppins"/>
              </a:rPr>
              <a:t>Play loud video games / watch loud films before bed </a:t>
            </a:r>
          </a:p>
        </p:txBody>
      </p:sp>
      <p:sp>
        <p:nvSpPr>
          <p:cNvPr id="12" name="TextBox 12"/>
          <p:cNvSpPr txBox="1"/>
          <p:nvPr/>
        </p:nvSpPr>
        <p:spPr>
          <a:xfrm>
            <a:off x="2334491" y="9437929"/>
            <a:ext cx="4706541" cy="438150"/>
          </a:xfrm>
          <a:prstGeom prst="rect">
            <a:avLst/>
          </a:prstGeom>
        </p:spPr>
        <p:txBody>
          <a:bodyPr lIns="0" tIns="0" rIns="0" bIns="0" rtlCol="0" anchor="t">
            <a:spAutoFit/>
          </a:bodyPr>
          <a:lstStyle/>
          <a:p>
            <a:pPr algn="ctr">
              <a:lnSpc>
                <a:spcPts val="1680"/>
              </a:lnSpc>
              <a:spcBef>
                <a:spcPct val="0"/>
              </a:spcBef>
            </a:pPr>
            <a:r>
              <a:rPr lang="en-US" sz="1400">
                <a:solidFill>
                  <a:srgbClr val="FFFFFF"/>
                </a:solidFill>
                <a:latin typeface="Poppins"/>
                <a:ea typeface="Poppins"/>
                <a:cs typeface="Poppins"/>
                <a:sym typeface="Poppins"/>
              </a:rPr>
              <a:t>*Source: www.nhs.co.uk ‘helping your baby to sleep’ </a:t>
            </a:r>
          </a:p>
          <a:p>
            <a:pPr algn="ctr">
              <a:lnSpc>
                <a:spcPts val="1680"/>
              </a:lnSpc>
              <a:spcBef>
                <a:spcPct val="0"/>
              </a:spcBef>
            </a:pPr>
            <a:r>
              <a:rPr lang="en-US" sz="1400">
                <a:solidFill>
                  <a:srgbClr val="FFFFFF"/>
                </a:solidFill>
                <a:latin typeface="Poppins"/>
                <a:ea typeface="Poppins"/>
                <a:cs typeface="Poppins"/>
                <a:sym typeface="Poppins"/>
              </a:rPr>
              <a:t>&amp; ‘sleep and young children’.</a:t>
            </a:r>
          </a:p>
        </p:txBody>
      </p:sp>
      <p:sp>
        <p:nvSpPr>
          <p:cNvPr id="13" name="Freeform 13"/>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3"/>
            <a:stretch>
              <a:fillRect/>
            </a:stretch>
          </a:blipFill>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207240"/>
          </a:xfrm>
          <a:custGeom>
            <a:avLst/>
            <a:gdLst/>
            <a:ahLst/>
            <a:cxnLst/>
            <a:rect l="l" t="t" r="r" b="b"/>
            <a:pathLst>
              <a:path w="18288000" h="12207240">
                <a:moveTo>
                  <a:pt x="0" y="0"/>
                </a:moveTo>
                <a:lnTo>
                  <a:pt x="18288000" y="0"/>
                </a:lnTo>
                <a:lnTo>
                  <a:pt x="18288000" y="12207240"/>
                </a:lnTo>
                <a:lnTo>
                  <a:pt x="0" y="12207240"/>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675340" y="2830173"/>
            <a:ext cx="16937319" cy="1737029"/>
          </a:xfrm>
          <a:prstGeom prst="rect">
            <a:avLst/>
          </a:prstGeom>
        </p:spPr>
        <p:txBody>
          <a:bodyPr lIns="0" tIns="0" rIns="0" bIns="0" rtlCol="0" anchor="t">
            <a:spAutoFit/>
          </a:bodyPr>
          <a:lstStyle/>
          <a:p>
            <a:pPr algn="ctr">
              <a:lnSpc>
                <a:spcPts val="12987"/>
              </a:lnSpc>
              <a:spcBef>
                <a:spcPct val="0"/>
              </a:spcBef>
            </a:pPr>
            <a:r>
              <a:rPr lang="en-US" sz="10823" b="1">
                <a:solidFill>
                  <a:srgbClr val="FFFFFF"/>
                </a:solidFill>
                <a:latin typeface="Poppins Bold"/>
                <a:ea typeface="Poppins Bold"/>
                <a:cs typeface="Poppins Bold"/>
                <a:sym typeface="Poppins Bold"/>
              </a:rPr>
              <a:t>What is sleep hygiene?*</a:t>
            </a:r>
          </a:p>
        </p:txBody>
      </p:sp>
      <p:sp>
        <p:nvSpPr>
          <p:cNvPr id="4" name="TextBox 4"/>
          <p:cNvSpPr txBox="1"/>
          <p:nvPr/>
        </p:nvSpPr>
        <p:spPr>
          <a:xfrm>
            <a:off x="383200" y="5086350"/>
            <a:ext cx="17371400" cy="2781255"/>
          </a:xfrm>
          <a:prstGeom prst="rect">
            <a:avLst/>
          </a:prstGeom>
        </p:spPr>
        <p:txBody>
          <a:bodyPr wrap="square" lIns="0" tIns="0" rIns="0" bIns="0" rtlCol="0" anchor="t">
            <a:spAutoFit/>
          </a:bodyPr>
          <a:lstStyle/>
          <a:p>
            <a:pPr marL="1299924" lvl="1" indent="-649962" algn="l">
              <a:lnSpc>
                <a:spcPts val="7225"/>
              </a:lnSpc>
              <a:buFont typeface="Arial"/>
              <a:buChar char="•"/>
            </a:pPr>
            <a:r>
              <a:rPr lang="en-US" sz="6020" dirty="0">
                <a:solidFill>
                  <a:srgbClr val="FFFFFF"/>
                </a:solidFill>
                <a:latin typeface="Poppins"/>
                <a:ea typeface="Poppins"/>
                <a:cs typeface="Poppins"/>
                <a:sym typeface="Poppins"/>
              </a:rPr>
              <a:t>Your bedroom environment</a:t>
            </a:r>
          </a:p>
          <a:p>
            <a:pPr marL="1299924" lvl="1" indent="-649962" algn="l">
              <a:lnSpc>
                <a:spcPts val="7225"/>
              </a:lnSpc>
              <a:buFont typeface="Arial"/>
              <a:buChar char="•"/>
            </a:pPr>
            <a:r>
              <a:rPr lang="en-US" sz="6020" dirty="0">
                <a:solidFill>
                  <a:srgbClr val="FFFFFF"/>
                </a:solidFill>
                <a:latin typeface="Poppins"/>
                <a:ea typeface="Poppins"/>
                <a:cs typeface="Poppins"/>
                <a:sym typeface="Poppins"/>
              </a:rPr>
              <a:t>Your habits (</a:t>
            </a:r>
            <a:r>
              <a:rPr lang="en-US" sz="6020" dirty="0" err="1">
                <a:solidFill>
                  <a:srgbClr val="FFFFFF"/>
                </a:solidFill>
                <a:latin typeface="Poppins"/>
                <a:ea typeface="Poppins"/>
                <a:cs typeface="Poppins"/>
                <a:sym typeface="Poppins"/>
              </a:rPr>
              <a:t>behaviours</a:t>
            </a:r>
            <a:r>
              <a:rPr lang="en-US" sz="6020" dirty="0">
                <a:solidFill>
                  <a:srgbClr val="FFFFFF"/>
                </a:solidFill>
                <a:latin typeface="Poppins"/>
                <a:ea typeface="Poppins"/>
                <a:cs typeface="Poppins"/>
                <a:sym typeface="Poppins"/>
              </a:rPr>
              <a:t>) during the day</a:t>
            </a:r>
          </a:p>
          <a:p>
            <a:pPr marL="1299924" lvl="1" indent="-649962" algn="l">
              <a:lnSpc>
                <a:spcPts val="7225"/>
              </a:lnSpc>
              <a:buFont typeface="Arial"/>
              <a:buChar char="•"/>
            </a:pPr>
            <a:r>
              <a:rPr lang="en-US" sz="6020" dirty="0">
                <a:solidFill>
                  <a:srgbClr val="FFFFFF"/>
                </a:solidFill>
                <a:latin typeface="Poppins"/>
                <a:ea typeface="Poppins"/>
                <a:cs typeface="Poppins"/>
                <a:sym typeface="Poppins"/>
              </a:rPr>
              <a:t>Your habits before you go to bed</a:t>
            </a:r>
          </a:p>
        </p:txBody>
      </p:sp>
      <p:sp>
        <p:nvSpPr>
          <p:cNvPr id="5" name="TextBox 5"/>
          <p:cNvSpPr txBox="1"/>
          <p:nvPr/>
        </p:nvSpPr>
        <p:spPr>
          <a:xfrm>
            <a:off x="8675180" y="9559296"/>
            <a:ext cx="9292233" cy="381000"/>
          </a:xfrm>
          <a:prstGeom prst="rect">
            <a:avLst/>
          </a:prstGeom>
        </p:spPr>
        <p:txBody>
          <a:bodyPr lIns="0" tIns="0" rIns="0" bIns="0" rtlCol="0" anchor="t">
            <a:spAutoFit/>
          </a:bodyPr>
          <a:lstStyle/>
          <a:p>
            <a:pPr algn="ctr">
              <a:lnSpc>
                <a:spcPts val="2879"/>
              </a:lnSpc>
              <a:spcBef>
                <a:spcPct val="0"/>
              </a:spcBef>
            </a:pPr>
            <a:r>
              <a:rPr lang="en-US" sz="2400">
                <a:solidFill>
                  <a:srgbClr val="FFFFFF"/>
                </a:solidFill>
                <a:latin typeface="Poppins"/>
                <a:ea typeface="Poppins"/>
                <a:cs typeface="Poppins"/>
                <a:sym typeface="Poppins"/>
              </a:rPr>
              <a:t>*Source: www.nhs.co.uk ‘sleep hygiene – patient information’.</a:t>
            </a:r>
          </a:p>
        </p:txBody>
      </p:sp>
      <p:sp>
        <p:nvSpPr>
          <p:cNvPr id="6" name="Freeform 6"/>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7" name="TextBox 6">
            <a:extLst>
              <a:ext uri="{FF2B5EF4-FFF2-40B4-BE49-F238E27FC236}">
                <a16:creationId xmlns:a16="http://schemas.microsoft.com/office/drawing/2014/main" id="{99CA65F0-5DB7-B1B4-4ACA-D16BD14A0C54}"/>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TextBox 2"/>
          <p:cNvSpPr txBox="1"/>
          <p:nvPr/>
        </p:nvSpPr>
        <p:spPr>
          <a:xfrm>
            <a:off x="627901" y="2198880"/>
            <a:ext cx="8693873" cy="3171825"/>
          </a:xfrm>
          <a:prstGeom prst="rect">
            <a:avLst/>
          </a:prstGeom>
        </p:spPr>
        <p:txBody>
          <a:bodyPr lIns="0" tIns="0" rIns="0" bIns="0" rtlCol="0" anchor="t">
            <a:spAutoFit/>
          </a:bodyPr>
          <a:lstStyle/>
          <a:p>
            <a:pPr algn="ctr">
              <a:lnSpc>
                <a:spcPts val="8399"/>
              </a:lnSpc>
            </a:pPr>
            <a:r>
              <a:rPr lang="en-US" sz="6999" dirty="0">
                <a:solidFill>
                  <a:srgbClr val="FFFFFF"/>
                </a:solidFill>
                <a:latin typeface="Open Sauce"/>
                <a:ea typeface="Open Sauce"/>
                <a:cs typeface="Open Sauce"/>
                <a:sym typeface="Open Sauce"/>
              </a:rPr>
              <a:t>WHY IS GOOD </a:t>
            </a:r>
            <a:r>
              <a:rPr lang="en-US" sz="6999" b="1" dirty="0">
                <a:solidFill>
                  <a:srgbClr val="FFC000"/>
                </a:solidFill>
                <a:latin typeface="Open Sauce"/>
                <a:ea typeface="Open Sauce"/>
                <a:cs typeface="Open Sauce"/>
                <a:sym typeface="Open Sauce"/>
              </a:rPr>
              <a:t>SLEEP HYGIENE </a:t>
            </a:r>
            <a:r>
              <a:rPr lang="en-US" sz="6999" dirty="0">
                <a:solidFill>
                  <a:srgbClr val="FFFFFF"/>
                </a:solidFill>
                <a:latin typeface="Open Sauce"/>
                <a:ea typeface="Open Sauce"/>
                <a:cs typeface="Open Sauce"/>
                <a:sym typeface="Open Sauce"/>
              </a:rPr>
              <a:t>IMPORTANT?*</a:t>
            </a:r>
          </a:p>
        </p:txBody>
      </p:sp>
      <p:grpSp>
        <p:nvGrpSpPr>
          <p:cNvPr id="3" name="Group 3"/>
          <p:cNvGrpSpPr/>
          <p:nvPr/>
        </p:nvGrpSpPr>
        <p:grpSpPr>
          <a:xfrm>
            <a:off x="9700485" y="1943099"/>
            <a:ext cx="8398109" cy="8077201"/>
            <a:chOff x="0" y="0"/>
            <a:chExt cx="2211848" cy="2355086"/>
          </a:xfrm>
        </p:grpSpPr>
        <p:sp>
          <p:nvSpPr>
            <p:cNvPr id="4" name="Freeform 4"/>
            <p:cNvSpPr/>
            <p:nvPr/>
          </p:nvSpPr>
          <p:spPr>
            <a:xfrm>
              <a:off x="0" y="0"/>
              <a:ext cx="2211848" cy="2355086"/>
            </a:xfrm>
            <a:custGeom>
              <a:avLst/>
              <a:gdLst/>
              <a:ahLst/>
              <a:cxnLst/>
              <a:rect l="l" t="t" r="r" b="b"/>
              <a:pathLst>
                <a:path w="2211848" h="2355086">
                  <a:moveTo>
                    <a:pt x="47015" y="0"/>
                  </a:moveTo>
                  <a:lnTo>
                    <a:pt x="2164833" y="0"/>
                  </a:lnTo>
                  <a:cubicBezTo>
                    <a:pt x="2177302" y="0"/>
                    <a:pt x="2189260" y="4953"/>
                    <a:pt x="2198077" y="13770"/>
                  </a:cubicBezTo>
                  <a:cubicBezTo>
                    <a:pt x="2206894" y="22587"/>
                    <a:pt x="2211848" y="34546"/>
                    <a:pt x="2211848" y="47015"/>
                  </a:cubicBezTo>
                  <a:lnTo>
                    <a:pt x="2211848" y="2308071"/>
                  </a:lnTo>
                  <a:cubicBezTo>
                    <a:pt x="2211848" y="2320540"/>
                    <a:pt x="2206894" y="2332499"/>
                    <a:pt x="2198077" y="2341316"/>
                  </a:cubicBezTo>
                  <a:cubicBezTo>
                    <a:pt x="2189260" y="2350133"/>
                    <a:pt x="2177302" y="2355086"/>
                    <a:pt x="2164833" y="2355086"/>
                  </a:cubicBezTo>
                  <a:lnTo>
                    <a:pt x="47015" y="2355086"/>
                  </a:lnTo>
                  <a:cubicBezTo>
                    <a:pt x="34546" y="2355086"/>
                    <a:pt x="22587" y="2350133"/>
                    <a:pt x="13770" y="2341316"/>
                  </a:cubicBezTo>
                  <a:cubicBezTo>
                    <a:pt x="4953" y="2332499"/>
                    <a:pt x="0" y="2320540"/>
                    <a:pt x="0" y="2308071"/>
                  </a:cubicBezTo>
                  <a:lnTo>
                    <a:pt x="0" y="47015"/>
                  </a:lnTo>
                  <a:cubicBezTo>
                    <a:pt x="0" y="34546"/>
                    <a:pt x="4953" y="22587"/>
                    <a:pt x="13770" y="13770"/>
                  </a:cubicBezTo>
                  <a:cubicBezTo>
                    <a:pt x="22587" y="4953"/>
                    <a:pt x="34546" y="0"/>
                    <a:pt x="47015" y="0"/>
                  </a:cubicBezTo>
                  <a:close/>
                </a:path>
              </a:pathLst>
            </a:custGeom>
            <a:solidFill>
              <a:srgbClr val="BFB5AD"/>
            </a:solidFill>
          </p:spPr>
          <p:txBody>
            <a:bodyPr/>
            <a:lstStyle/>
            <a:p>
              <a:endParaRPr lang="en-GB"/>
            </a:p>
          </p:txBody>
        </p:sp>
        <p:sp>
          <p:nvSpPr>
            <p:cNvPr id="5" name="TextBox 5"/>
            <p:cNvSpPr txBox="1"/>
            <p:nvPr/>
          </p:nvSpPr>
          <p:spPr>
            <a:xfrm>
              <a:off x="0" y="-19050"/>
              <a:ext cx="2211848" cy="2374136"/>
            </a:xfrm>
            <a:prstGeom prst="rect">
              <a:avLst/>
            </a:prstGeom>
          </p:spPr>
          <p:txBody>
            <a:bodyPr lIns="50800" tIns="50800" rIns="50800" bIns="50800" rtlCol="0" anchor="ctr"/>
            <a:lstStyle/>
            <a:p>
              <a:pPr algn="ctr">
                <a:lnSpc>
                  <a:spcPts val="2879"/>
                </a:lnSpc>
              </a:pPr>
              <a:endParaRPr/>
            </a:p>
          </p:txBody>
        </p:sp>
      </p:grpSp>
      <p:grpSp>
        <p:nvGrpSpPr>
          <p:cNvPr id="6" name="Group 6"/>
          <p:cNvGrpSpPr/>
          <p:nvPr/>
        </p:nvGrpSpPr>
        <p:grpSpPr>
          <a:xfrm>
            <a:off x="9866319" y="1638301"/>
            <a:ext cx="8070857" cy="8545032"/>
            <a:chOff x="0" y="-19050"/>
            <a:chExt cx="2125658" cy="2227198"/>
          </a:xfrm>
        </p:grpSpPr>
        <p:sp>
          <p:nvSpPr>
            <p:cNvPr id="7" name="Freeform 7"/>
            <p:cNvSpPr/>
            <p:nvPr/>
          </p:nvSpPr>
          <p:spPr>
            <a:xfrm>
              <a:off x="0" y="138227"/>
              <a:ext cx="2125658" cy="1946706"/>
            </a:xfrm>
            <a:custGeom>
              <a:avLst/>
              <a:gdLst/>
              <a:ahLst/>
              <a:cxnLst/>
              <a:rect l="l" t="t" r="r" b="b"/>
              <a:pathLst>
                <a:path w="2125658" h="2208148">
                  <a:moveTo>
                    <a:pt x="28777" y="0"/>
                  </a:moveTo>
                  <a:lnTo>
                    <a:pt x="2096880" y="0"/>
                  </a:lnTo>
                  <a:cubicBezTo>
                    <a:pt x="2112774" y="0"/>
                    <a:pt x="2125658" y="12884"/>
                    <a:pt x="2125658" y="28777"/>
                  </a:cubicBezTo>
                  <a:lnTo>
                    <a:pt x="2125658" y="2179371"/>
                  </a:lnTo>
                  <a:cubicBezTo>
                    <a:pt x="2125658" y="2195264"/>
                    <a:pt x="2112774" y="2208148"/>
                    <a:pt x="2096880" y="2208148"/>
                  </a:cubicBezTo>
                  <a:lnTo>
                    <a:pt x="28777" y="2208148"/>
                  </a:lnTo>
                  <a:cubicBezTo>
                    <a:pt x="12884" y="2208148"/>
                    <a:pt x="0" y="2195264"/>
                    <a:pt x="0" y="2179371"/>
                  </a:cubicBezTo>
                  <a:lnTo>
                    <a:pt x="0" y="28777"/>
                  </a:lnTo>
                  <a:cubicBezTo>
                    <a:pt x="0" y="12884"/>
                    <a:pt x="12884" y="0"/>
                    <a:pt x="28777" y="0"/>
                  </a:cubicBezTo>
                  <a:close/>
                </a:path>
              </a:pathLst>
            </a:custGeom>
            <a:solidFill>
              <a:srgbClr val="000000">
                <a:alpha val="0"/>
              </a:srgbClr>
            </a:solidFill>
            <a:ln w="38100" cap="rnd">
              <a:solidFill>
                <a:srgbClr val="000000"/>
              </a:solidFill>
              <a:prstDash val="lgDash"/>
              <a:round/>
            </a:ln>
          </p:spPr>
          <p:txBody>
            <a:bodyPr/>
            <a:lstStyle/>
            <a:p>
              <a:endParaRPr lang="en-GB"/>
            </a:p>
          </p:txBody>
        </p:sp>
        <p:sp>
          <p:nvSpPr>
            <p:cNvPr id="8" name="TextBox 8"/>
            <p:cNvSpPr txBox="1"/>
            <p:nvPr/>
          </p:nvSpPr>
          <p:spPr>
            <a:xfrm>
              <a:off x="0" y="-19050"/>
              <a:ext cx="2125658" cy="2227198"/>
            </a:xfrm>
            <a:prstGeom prst="rect">
              <a:avLst/>
            </a:prstGeom>
          </p:spPr>
          <p:txBody>
            <a:bodyPr lIns="50800" tIns="50800" rIns="50800" bIns="50800" rtlCol="0" anchor="ctr"/>
            <a:lstStyle/>
            <a:p>
              <a:pPr algn="ctr">
                <a:lnSpc>
                  <a:spcPts val="2879"/>
                </a:lnSpc>
              </a:pPr>
              <a:endParaRPr/>
            </a:p>
          </p:txBody>
        </p:sp>
      </p:grpSp>
      <p:sp>
        <p:nvSpPr>
          <p:cNvPr id="9" name="TextBox 9"/>
          <p:cNvSpPr txBox="1"/>
          <p:nvPr/>
        </p:nvSpPr>
        <p:spPr>
          <a:xfrm>
            <a:off x="9829800" y="2552700"/>
            <a:ext cx="7858977" cy="7496175"/>
          </a:xfrm>
          <a:prstGeom prst="rect">
            <a:avLst/>
          </a:prstGeom>
        </p:spPr>
        <p:txBody>
          <a:bodyPr lIns="0" tIns="0" rIns="0" bIns="0" rtlCol="0" anchor="t">
            <a:spAutoFit/>
          </a:bodyPr>
          <a:lstStyle/>
          <a:p>
            <a:pPr marL="762942" lvl="1" indent="-381471" algn="l">
              <a:lnSpc>
                <a:spcPts val="4240"/>
              </a:lnSpc>
              <a:buFont typeface="Arial"/>
              <a:buChar char="•"/>
            </a:pPr>
            <a:r>
              <a:rPr lang="en-US" sz="3533" dirty="0">
                <a:solidFill>
                  <a:srgbClr val="000000"/>
                </a:solidFill>
                <a:latin typeface="Poppins"/>
                <a:ea typeface="Poppins"/>
                <a:cs typeface="Poppins"/>
                <a:sym typeface="Poppins"/>
              </a:rPr>
              <a:t>improve concentration and memory </a:t>
            </a:r>
          </a:p>
          <a:p>
            <a:pPr marL="762942" lvl="1" indent="-381471" algn="l">
              <a:lnSpc>
                <a:spcPts val="4240"/>
              </a:lnSpc>
              <a:buFont typeface="Arial"/>
              <a:buChar char="•"/>
            </a:pPr>
            <a:r>
              <a:rPr lang="en-US" sz="3533" dirty="0">
                <a:solidFill>
                  <a:srgbClr val="000000"/>
                </a:solidFill>
                <a:latin typeface="Poppins"/>
                <a:ea typeface="Poppins"/>
                <a:cs typeface="Poppins"/>
                <a:sym typeface="Poppins"/>
              </a:rPr>
              <a:t>improve mood</a:t>
            </a:r>
          </a:p>
          <a:p>
            <a:pPr marL="762942" lvl="1" indent="-381471" algn="l">
              <a:lnSpc>
                <a:spcPts val="4240"/>
              </a:lnSpc>
              <a:buFont typeface="Arial"/>
              <a:buChar char="•"/>
            </a:pPr>
            <a:r>
              <a:rPr lang="en-US" sz="3533" dirty="0">
                <a:solidFill>
                  <a:srgbClr val="000000"/>
                </a:solidFill>
                <a:latin typeface="Poppins"/>
                <a:ea typeface="Poppins"/>
                <a:cs typeface="Poppins"/>
                <a:sym typeface="Poppins"/>
              </a:rPr>
              <a:t>prevent the development sleep disorders (such as insomnia) </a:t>
            </a:r>
          </a:p>
          <a:p>
            <a:pPr marL="762942" lvl="1" indent="-381471" algn="l">
              <a:lnSpc>
                <a:spcPts val="4240"/>
              </a:lnSpc>
              <a:buFont typeface="Arial"/>
              <a:buChar char="•"/>
            </a:pPr>
            <a:r>
              <a:rPr lang="en-US" sz="3533" dirty="0">
                <a:solidFill>
                  <a:srgbClr val="000000"/>
                </a:solidFill>
                <a:latin typeface="Poppins"/>
                <a:ea typeface="Poppins"/>
                <a:cs typeface="Poppins"/>
                <a:sym typeface="Poppins"/>
              </a:rPr>
              <a:t>help you to maintain a healthy weight </a:t>
            </a:r>
          </a:p>
          <a:p>
            <a:pPr marL="762942" lvl="1" indent="-381471" algn="l">
              <a:lnSpc>
                <a:spcPts val="4240"/>
              </a:lnSpc>
              <a:buFont typeface="Arial"/>
              <a:buChar char="•"/>
            </a:pPr>
            <a:r>
              <a:rPr lang="en-US" sz="3533" dirty="0">
                <a:solidFill>
                  <a:srgbClr val="000000"/>
                </a:solidFill>
                <a:latin typeface="Poppins"/>
                <a:ea typeface="Poppins"/>
                <a:cs typeface="Poppins"/>
                <a:sym typeface="Poppins"/>
              </a:rPr>
              <a:t>lower your risk of developing serious health conditions </a:t>
            </a:r>
          </a:p>
          <a:p>
            <a:pPr marL="762942" lvl="1" indent="-381471" algn="l">
              <a:lnSpc>
                <a:spcPts val="4240"/>
              </a:lnSpc>
              <a:buFont typeface="Arial"/>
              <a:buChar char="•"/>
            </a:pPr>
            <a:r>
              <a:rPr lang="en-US" sz="3533" dirty="0">
                <a:solidFill>
                  <a:srgbClr val="000000"/>
                </a:solidFill>
                <a:latin typeface="Poppins"/>
                <a:ea typeface="Poppins"/>
                <a:cs typeface="Poppins"/>
                <a:sym typeface="Poppins"/>
              </a:rPr>
              <a:t>(such as diabetes and heart disease) </a:t>
            </a:r>
          </a:p>
          <a:p>
            <a:pPr marL="762942" lvl="1" indent="-381471" algn="l">
              <a:lnSpc>
                <a:spcPts val="4240"/>
              </a:lnSpc>
              <a:buFont typeface="Arial"/>
              <a:buChar char="•"/>
            </a:pPr>
            <a:r>
              <a:rPr lang="en-US" sz="3533" dirty="0">
                <a:solidFill>
                  <a:srgbClr val="000000"/>
                </a:solidFill>
                <a:latin typeface="Poppins"/>
                <a:ea typeface="Poppins"/>
                <a:cs typeface="Poppins"/>
                <a:sym typeface="Poppins"/>
              </a:rPr>
              <a:t>help your to body fight off diseases</a:t>
            </a:r>
          </a:p>
          <a:p>
            <a:pPr algn="ctr">
              <a:lnSpc>
                <a:spcPts val="4240"/>
              </a:lnSpc>
            </a:pPr>
            <a:endParaRPr lang="en-US" sz="3533" dirty="0">
              <a:solidFill>
                <a:srgbClr val="000000"/>
              </a:solidFill>
              <a:latin typeface="Poppins"/>
              <a:ea typeface="Poppins"/>
              <a:cs typeface="Poppins"/>
              <a:sym typeface="Poppins"/>
            </a:endParaRPr>
          </a:p>
        </p:txBody>
      </p:sp>
      <p:sp>
        <p:nvSpPr>
          <p:cNvPr id="10" name="TextBox 10"/>
          <p:cNvSpPr txBox="1"/>
          <p:nvPr/>
        </p:nvSpPr>
        <p:spPr>
          <a:xfrm>
            <a:off x="1028700" y="5761169"/>
            <a:ext cx="7339594" cy="1800225"/>
          </a:xfrm>
          <a:prstGeom prst="rect">
            <a:avLst/>
          </a:prstGeom>
        </p:spPr>
        <p:txBody>
          <a:bodyPr lIns="0" tIns="0" rIns="0" bIns="0" rtlCol="0" anchor="t">
            <a:spAutoFit/>
          </a:bodyPr>
          <a:lstStyle/>
          <a:p>
            <a:pPr algn="ctr">
              <a:lnSpc>
                <a:spcPts val="4799"/>
              </a:lnSpc>
            </a:pPr>
            <a:r>
              <a:rPr lang="en-US" sz="3999" b="1">
                <a:solidFill>
                  <a:srgbClr val="BFB5AD"/>
                </a:solidFill>
                <a:latin typeface="Open Sauce Bold"/>
                <a:ea typeface="Open Sauce Bold"/>
                <a:cs typeface="Open Sauce Bold"/>
                <a:sym typeface="Open Sauce Bold"/>
              </a:rPr>
              <a:t>To promote good sleep which in turn can:</a:t>
            </a:r>
          </a:p>
          <a:p>
            <a:pPr algn="ctr">
              <a:lnSpc>
                <a:spcPts val="4799"/>
              </a:lnSpc>
            </a:pPr>
            <a:endParaRPr lang="en-US" sz="3999" b="1">
              <a:solidFill>
                <a:srgbClr val="BFB5AD"/>
              </a:solidFill>
              <a:latin typeface="Open Sauce Bold"/>
              <a:ea typeface="Open Sauce Bold"/>
              <a:cs typeface="Open Sauce Bold"/>
              <a:sym typeface="Open Sauce Bold"/>
            </a:endParaRPr>
          </a:p>
        </p:txBody>
      </p:sp>
      <p:sp>
        <p:nvSpPr>
          <p:cNvPr id="12" name="Freeform 12"/>
          <p:cNvSpPr/>
          <p:nvPr/>
        </p:nvSpPr>
        <p:spPr>
          <a:xfrm>
            <a:off x="3581400" y="7516839"/>
            <a:ext cx="5540321" cy="5540321"/>
          </a:xfrm>
          <a:custGeom>
            <a:avLst/>
            <a:gdLst/>
            <a:ahLst/>
            <a:cxnLst/>
            <a:rect l="l" t="t" r="r" b="b"/>
            <a:pathLst>
              <a:path w="1730321" h="1730321">
                <a:moveTo>
                  <a:pt x="0" y="0"/>
                </a:moveTo>
                <a:lnTo>
                  <a:pt x="1730321" y="0"/>
                </a:lnTo>
                <a:lnTo>
                  <a:pt x="1730321" y="1730321"/>
                </a:lnTo>
                <a:lnTo>
                  <a:pt x="0" y="17303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14" name="TextBox 13">
            <a:extLst>
              <a:ext uri="{FF2B5EF4-FFF2-40B4-BE49-F238E27FC236}">
                <a16:creationId xmlns:a16="http://schemas.microsoft.com/office/drawing/2014/main" id="{D2FBDC09-7295-D7A2-2A05-D9BB29E14F11}"/>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TextBox 2"/>
          <p:cNvSpPr txBox="1"/>
          <p:nvPr/>
        </p:nvSpPr>
        <p:spPr>
          <a:xfrm>
            <a:off x="2437375" y="1727285"/>
            <a:ext cx="15135785" cy="857250"/>
          </a:xfrm>
          <a:prstGeom prst="rect">
            <a:avLst/>
          </a:prstGeom>
        </p:spPr>
        <p:txBody>
          <a:bodyPr lIns="0" tIns="0" rIns="0" bIns="0" rtlCol="0" anchor="t">
            <a:spAutoFit/>
          </a:bodyPr>
          <a:lstStyle/>
          <a:p>
            <a:pPr algn="ctr">
              <a:lnSpc>
                <a:spcPts val="6720"/>
              </a:lnSpc>
            </a:pPr>
            <a:r>
              <a:rPr lang="en-US" sz="5600" dirty="0">
                <a:solidFill>
                  <a:srgbClr val="FFFFFF"/>
                </a:solidFill>
                <a:latin typeface="Open Sauce"/>
                <a:ea typeface="Open Sauce"/>
                <a:cs typeface="Open Sauce"/>
                <a:sym typeface="Open Sauce"/>
              </a:rPr>
              <a:t>3 </a:t>
            </a:r>
            <a:r>
              <a:rPr lang="en-US" sz="5600" b="1" dirty="0">
                <a:solidFill>
                  <a:srgbClr val="FFC000"/>
                </a:solidFill>
                <a:latin typeface="Open Sauce Bold"/>
                <a:ea typeface="Open Sauce Bold"/>
                <a:cs typeface="Open Sauce Bold"/>
                <a:sym typeface="Open Sauce Bold"/>
              </a:rPr>
              <a:t>CORNERSTONES</a:t>
            </a:r>
            <a:r>
              <a:rPr lang="en-US" sz="5600" dirty="0">
                <a:solidFill>
                  <a:srgbClr val="FFFFFF"/>
                </a:solidFill>
                <a:latin typeface="Open Sauce"/>
                <a:ea typeface="Open Sauce"/>
                <a:cs typeface="Open Sauce"/>
                <a:sym typeface="Open Sauce"/>
              </a:rPr>
              <a:t> OF EXAM SUCCESS</a:t>
            </a:r>
          </a:p>
        </p:txBody>
      </p:sp>
      <p:grpSp>
        <p:nvGrpSpPr>
          <p:cNvPr id="3" name="Group 3"/>
          <p:cNvGrpSpPr/>
          <p:nvPr/>
        </p:nvGrpSpPr>
        <p:grpSpPr>
          <a:xfrm>
            <a:off x="3103978" y="3218607"/>
            <a:ext cx="12239829" cy="1743982"/>
            <a:chOff x="0" y="0"/>
            <a:chExt cx="3223659" cy="459320"/>
          </a:xfrm>
        </p:grpSpPr>
        <p:sp>
          <p:nvSpPr>
            <p:cNvPr id="4" name="Freeform 4"/>
            <p:cNvSpPr/>
            <p:nvPr/>
          </p:nvSpPr>
          <p:spPr>
            <a:xfrm>
              <a:off x="0" y="0"/>
              <a:ext cx="3223659" cy="459320"/>
            </a:xfrm>
            <a:custGeom>
              <a:avLst/>
              <a:gdLst/>
              <a:ahLst/>
              <a:cxnLst/>
              <a:rect l="l" t="t" r="r" b="b"/>
              <a:pathLst>
                <a:path w="3223659" h="459320">
                  <a:moveTo>
                    <a:pt x="18976" y="0"/>
                  </a:moveTo>
                  <a:lnTo>
                    <a:pt x="3204683" y="0"/>
                  </a:lnTo>
                  <a:cubicBezTo>
                    <a:pt x="3215163" y="0"/>
                    <a:pt x="3223659" y="8496"/>
                    <a:pt x="3223659" y="18976"/>
                  </a:cubicBezTo>
                  <a:lnTo>
                    <a:pt x="3223659" y="440345"/>
                  </a:lnTo>
                  <a:cubicBezTo>
                    <a:pt x="3223659" y="450825"/>
                    <a:pt x="3215163" y="459320"/>
                    <a:pt x="3204683" y="459320"/>
                  </a:cubicBezTo>
                  <a:lnTo>
                    <a:pt x="18976" y="459320"/>
                  </a:lnTo>
                  <a:cubicBezTo>
                    <a:pt x="8496" y="459320"/>
                    <a:pt x="0" y="450825"/>
                    <a:pt x="0" y="440345"/>
                  </a:cubicBezTo>
                  <a:lnTo>
                    <a:pt x="0" y="18976"/>
                  </a:lnTo>
                  <a:cubicBezTo>
                    <a:pt x="0" y="8496"/>
                    <a:pt x="8496" y="0"/>
                    <a:pt x="18976" y="0"/>
                  </a:cubicBezTo>
                  <a:close/>
                </a:path>
              </a:pathLst>
            </a:custGeom>
            <a:solidFill>
              <a:srgbClr val="000000">
                <a:alpha val="0"/>
              </a:srgbClr>
            </a:solidFill>
            <a:ln w="38100" cap="rnd">
              <a:solidFill>
                <a:srgbClr val="FFFFFF"/>
              </a:solidFill>
              <a:prstDash val="lgDash"/>
              <a:round/>
            </a:ln>
          </p:spPr>
          <p:txBody>
            <a:bodyPr/>
            <a:lstStyle/>
            <a:p>
              <a:endParaRPr lang="en-GB"/>
            </a:p>
          </p:txBody>
        </p:sp>
        <p:sp>
          <p:nvSpPr>
            <p:cNvPr id="5" name="TextBox 5"/>
            <p:cNvSpPr txBox="1"/>
            <p:nvPr/>
          </p:nvSpPr>
          <p:spPr>
            <a:xfrm>
              <a:off x="0" y="-19050"/>
              <a:ext cx="3223659" cy="478370"/>
            </a:xfrm>
            <a:prstGeom prst="rect">
              <a:avLst/>
            </a:prstGeom>
          </p:spPr>
          <p:txBody>
            <a:bodyPr lIns="50800" tIns="50800" rIns="50800" bIns="50800" rtlCol="0" anchor="ctr"/>
            <a:lstStyle/>
            <a:p>
              <a:pPr algn="ctr">
                <a:lnSpc>
                  <a:spcPts val="2879"/>
                </a:lnSpc>
              </a:pPr>
              <a:endParaRPr/>
            </a:p>
          </p:txBody>
        </p:sp>
      </p:grpSp>
      <p:sp>
        <p:nvSpPr>
          <p:cNvPr id="6" name="TextBox 6"/>
          <p:cNvSpPr txBox="1"/>
          <p:nvPr/>
        </p:nvSpPr>
        <p:spPr>
          <a:xfrm>
            <a:off x="4052953" y="3678191"/>
            <a:ext cx="10341879" cy="813464"/>
          </a:xfrm>
          <a:prstGeom prst="rect">
            <a:avLst/>
          </a:prstGeom>
        </p:spPr>
        <p:txBody>
          <a:bodyPr lIns="0" tIns="0" rIns="0" bIns="0" rtlCol="0" anchor="t">
            <a:spAutoFit/>
          </a:bodyPr>
          <a:lstStyle/>
          <a:p>
            <a:pPr algn="ctr">
              <a:lnSpc>
                <a:spcPts val="6093"/>
              </a:lnSpc>
            </a:pPr>
            <a:r>
              <a:rPr lang="en-US" sz="5078">
                <a:solidFill>
                  <a:srgbClr val="FFFFFF"/>
                </a:solidFill>
                <a:latin typeface="Poppins"/>
                <a:ea typeface="Poppins"/>
                <a:cs typeface="Poppins"/>
                <a:sym typeface="Poppins"/>
              </a:rPr>
              <a:t>Putting in the hours of revision</a:t>
            </a:r>
          </a:p>
        </p:txBody>
      </p:sp>
      <p:grpSp>
        <p:nvGrpSpPr>
          <p:cNvPr id="7" name="Group 7"/>
          <p:cNvGrpSpPr/>
          <p:nvPr/>
        </p:nvGrpSpPr>
        <p:grpSpPr>
          <a:xfrm>
            <a:off x="-283096" y="7133192"/>
            <a:ext cx="18854193" cy="3707646"/>
            <a:chOff x="0" y="0"/>
            <a:chExt cx="2846561" cy="559771"/>
          </a:xfrm>
        </p:grpSpPr>
        <p:sp>
          <p:nvSpPr>
            <p:cNvPr id="8" name="Freeform 8"/>
            <p:cNvSpPr/>
            <p:nvPr/>
          </p:nvSpPr>
          <p:spPr>
            <a:xfrm>
              <a:off x="0" y="0"/>
              <a:ext cx="2846561" cy="559772"/>
            </a:xfrm>
            <a:custGeom>
              <a:avLst/>
              <a:gdLst/>
              <a:ahLst/>
              <a:cxnLst/>
              <a:rect l="l" t="t" r="r" b="b"/>
              <a:pathLst>
                <a:path w="2846561" h="559772">
                  <a:moveTo>
                    <a:pt x="0" y="0"/>
                  </a:moveTo>
                  <a:lnTo>
                    <a:pt x="2846561" y="0"/>
                  </a:lnTo>
                  <a:lnTo>
                    <a:pt x="2846561" y="559772"/>
                  </a:lnTo>
                  <a:lnTo>
                    <a:pt x="0" y="559772"/>
                  </a:lnTo>
                  <a:close/>
                </a:path>
              </a:pathLst>
            </a:custGeom>
            <a:blipFill>
              <a:blip r:embed="rId3">
                <a:alphaModFix amt="38000"/>
              </a:blip>
              <a:stretch>
                <a:fillRect t="-238309" b="-1128"/>
              </a:stretch>
            </a:blipFill>
          </p:spPr>
          <p:txBody>
            <a:bodyPr/>
            <a:lstStyle/>
            <a:p>
              <a:endParaRPr lang="en-GB"/>
            </a:p>
          </p:txBody>
        </p:sp>
      </p:grpSp>
      <p:sp>
        <p:nvSpPr>
          <p:cNvPr id="9" name="Freeform 9"/>
          <p:cNvSpPr/>
          <p:nvPr/>
        </p:nvSpPr>
        <p:spPr>
          <a:xfrm>
            <a:off x="-4505970" y="-1612984"/>
            <a:ext cx="5968189" cy="4114800"/>
          </a:xfrm>
          <a:custGeom>
            <a:avLst/>
            <a:gdLst/>
            <a:ahLst/>
            <a:cxnLst/>
            <a:rect l="l" t="t" r="r" b="b"/>
            <a:pathLst>
              <a:path w="5968189" h="4114800">
                <a:moveTo>
                  <a:pt x="0" y="0"/>
                </a:moveTo>
                <a:lnTo>
                  <a:pt x="5968189" y="0"/>
                </a:lnTo>
                <a:lnTo>
                  <a:pt x="596818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Freeform 10"/>
          <p:cNvSpPr/>
          <p:nvPr/>
        </p:nvSpPr>
        <p:spPr>
          <a:xfrm flipH="1">
            <a:off x="16825781" y="-1612984"/>
            <a:ext cx="5968189" cy="4114800"/>
          </a:xfrm>
          <a:custGeom>
            <a:avLst/>
            <a:gdLst/>
            <a:ahLst/>
            <a:cxnLst/>
            <a:rect l="l" t="t" r="r" b="b"/>
            <a:pathLst>
              <a:path w="5968189" h="4114800">
                <a:moveTo>
                  <a:pt x="5968189" y="0"/>
                </a:moveTo>
                <a:lnTo>
                  <a:pt x="0" y="0"/>
                </a:lnTo>
                <a:lnTo>
                  <a:pt x="0" y="4114800"/>
                </a:lnTo>
                <a:lnTo>
                  <a:pt x="5968189" y="4114800"/>
                </a:lnTo>
                <a:lnTo>
                  <a:pt x="5968189"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Freeform 11"/>
          <p:cNvSpPr/>
          <p:nvPr/>
        </p:nvSpPr>
        <p:spPr>
          <a:xfrm>
            <a:off x="1126307" y="1912711"/>
            <a:ext cx="671823" cy="671823"/>
          </a:xfrm>
          <a:custGeom>
            <a:avLst/>
            <a:gdLst/>
            <a:ahLst/>
            <a:cxnLst/>
            <a:rect l="l" t="t" r="r" b="b"/>
            <a:pathLst>
              <a:path w="671823" h="671823">
                <a:moveTo>
                  <a:pt x="0" y="0"/>
                </a:moveTo>
                <a:lnTo>
                  <a:pt x="671823" y="0"/>
                </a:lnTo>
                <a:lnTo>
                  <a:pt x="671823" y="671824"/>
                </a:lnTo>
                <a:lnTo>
                  <a:pt x="0" y="6718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12"/>
          <p:cNvSpPr/>
          <p:nvPr/>
        </p:nvSpPr>
        <p:spPr>
          <a:xfrm>
            <a:off x="17573161" y="6418352"/>
            <a:ext cx="1429679" cy="1429679"/>
          </a:xfrm>
          <a:custGeom>
            <a:avLst/>
            <a:gdLst/>
            <a:ahLst/>
            <a:cxnLst/>
            <a:rect l="l" t="t" r="r" b="b"/>
            <a:pathLst>
              <a:path w="1429679" h="1429679">
                <a:moveTo>
                  <a:pt x="0" y="0"/>
                </a:moveTo>
                <a:lnTo>
                  <a:pt x="1429678" y="0"/>
                </a:lnTo>
                <a:lnTo>
                  <a:pt x="1429678" y="1429679"/>
                </a:lnTo>
                <a:lnTo>
                  <a:pt x="0" y="14296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3" name="Group 13"/>
          <p:cNvGrpSpPr/>
          <p:nvPr/>
        </p:nvGrpSpPr>
        <p:grpSpPr>
          <a:xfrm>
            <a:off x="3114663" y="5143500"/>
            <a:ext cx="12239829" cy="1743982"/>
            <a:chOff x="0" y="0"/>
            <a:chExt cx="3223659" cy="459320"/>
          </a:xfrm>
        </p:grpSpPr>
        <p:sp>
          <p:nvSpPr>
            <p:cNvPr id="14" name="Freeform 14"/>
            <p:cNvSpPr/>
            <p:nvPr/>
          </p:nvSpPr>
          <p:spPr>
            <a:xfrm>
              <a:off x="0" y="0"/>
              <a:ext cx="3223659" cy="459320"/>
            </a:xfrm>
            <a:custGeom>
              <a:avLst/>
              <a:gdLst/>
              <a:ahLst/>
              <a:cxnLst/>
              <a:rect l="l" t="t" r="r" b="b"/>
              <a:pathLst>
                <a:path w="3223659" h="459320">
                  <a:moveTo>
                    <a:pt x="18976" y="0"/>
                  </a:moveTo>
                  <a:lnTo>
                    <a:pt x="3204683" y="0"/>
                  </a:lnTo>
                  <a:cubicBezTo>
                    <a:pt x="3215163" y="0"/>
                    <a:pt x="3223659" y="8496"/>
                    <a:pt x="3223659" y="18976"/>
                  </a:cubicBezTo>
                  <a:lnTo>
                    <a:pt x="3223659" y="440345"/>
                  </a:lnTo>
                  <a:cubicBezTo>
                    <a:pt x="3223659" y="450825"/>
                    <a:pt x="3215163" y="459320"/>
                    <a:pt x="3204683" y="459320"/>
                  </a:cubicBezTo>
                  <a:lnTo>
                    <a:pt x="18976" y="459320"/>
                  </a:lnTo>
                  <a:cubicBezTo>
                    <a:pt x="8496" y="459320"/>
                    <a:pt x="0" y="450825"/>
                    <a:pt x="0" y="440345"/>
                  </a:cubicBezTo>
                  <a:lnTo>
                    <a:pt x="0" y="18976"/>
                  </a:lnTo>
                  <a:cubicBezTo>
                    <a:pt x="0" y="8496"/>
                    <a:pt x="8496" y="0"/>
                    <a:pt x="18976" y="0"/>
                  </a:cubicBezTo>
                  <a:close/>
                </a:path>
              </a:pathLst>
            </a:custGeom>
            <a:solidFill>
              <a:srgbClr val="000000">
                <a:alpha val="0"/>
              </a:srgbClr>
            </a:solidFill>
            <a:ln w="38100" cap="rnd">
              <a:solidFill>
                <a:srgbClr val="FFFFFF"/>
              </a:solidFill>
              <a:prstDash val="lgDash"/>
              <a:round/>
            </a:ln>
          </p:spPr>
          <p:txBody>
            <a:bodyPr/>
            <a:lstStyle/>
            <a:p>
              <a:endParaRPr lang="en-GB"/>
            </a:p>
          </p:txBody>
        </p:sp>
        <p:sp>
          <p:nvSpPr>
            <p:cNvPr id="15" name="TextBox 15"/>
            <p:cNvSpPr txBox="1"/>
            <p:nvPr/>
          </p:nvSpPr>
          <p:spPr>
            <a:xfrm>
              <a:off x="0" y="-19050"/>
              <a:ext cx="3223659" cy="478370"/>
            </a:xfrm>
            <a:prstGeom prst="rect">
              <a:avLst/>
            </a:prstGeom>
          </p:spPr>
          <p:txBody>
            <a:bodyPr lIns="50800" tIns="50800" rIns="50800" bIns="50800" rtlCol="0" anchor="ctr"/>
            <a:lstStyle/>
            <a:p>
              <a:pPr algn="ctr">
                <a:lnSpc>
                  <a:spcPts val="2879"/>
                </a:lnSpc>
              </a:pPr>
              <a:endParaRPr/>
            </a:p>
          </p:txBody>
        </p:sp>
      </p:grpSp>
      <p:sp>
        <p:nvSpPr>
          <p:cNvPr id="16" name="TextBox 16"/>
          <p:cNvSpPr txBox="1"/>
          <p:nvPr/>
        </p:nvSpPr>
        <p:spPr>
          <a:xfrm>
            <a:off x="3125349" y="5242907"/>
            <a:ext cx="12229144" cy="2114550"/>
          </a:xfrm>
          <a:prstGeom prst="rect">
            <a:avLst/>
          </a:prstGeom>
        </p:spPr>
        <p:txBody>
          <a:bodyPr lIns="0" tIns="0" rIns="0" bIns="0" rtlCol="0" anchor="t">
            <a:spAutoFit/>
          </a:bodyPr>
          <a:lstStyle/>
          <a:p>
            <a:pPr algn="ctr">
              <a:lnSpc>
                <a:spcPts val="5493"/>
              </a:lnSpc>
            </a:pPr>
            <a:r>
              <a:rPr lang="en-US" sz="4578" dirty="0">
                <a:solidFill>
                  <a:srgbClr val="FFFFFF"/>
                </a:solidFill>
                <a:latin typeface="Poppins"/>
                <a:ea typeface="Poppins"/>
                <a:cs typeface="Poppins"/>
                <a:sym typeface="Poppins"/>
              </a:rPr>
              <a:t>Using effective revision techniques </a:t>
            </a:r>
          </a:p>
          <a:p>
            <a:pPr algn="ctr">
              <a:lnSpc>
                <a:spcPts val="5493"/>
              </a:lnSpc>
            </a:pPr>
            <a:r>
              <a:rPr lang="en-US" sz="4578" dirty="0">
                <a:solidFill>
                  <a:srgbClr val="FFFFFF"/>
                </a:solidFill>
                <a:latin typeface="Poppins"/>
                <a:ea typeface="Poppins"/>
                <a:cs typeface="Poppins"/>
                <a:sym typeface="Poppins"/>
              </a:rPr>
              <a:t>e.g. Self-testing, Spacing out reviews</a:t>
            </a:r>
          </a:p>
          <a:p>
            <a:pPr algn="ctr">
              <a:lnSpc>
                <a:spcPts val="5493"/>
              </a:lnSpc>
            </a:pPr>
            <a:endParaRPr lang="en-US" sz="4578" dirty="0">
              <a:solidFill>
                <a:srgbClr val="FFFFFF"/>
              </a:solidFill>
              <a:latin typeface="Poppins"/>
              <a:ea typeface="Poppins"/>
              <a:cs typeface="Poppins"/>
              <a:sym typeface="Poppins"/>
            </a:endParaRPr>
          </a:p>
        </p:txBody>
      </p:sp>
      <p:grpSp>
        <p:nvGrpSpPr>
          <p:cNvPr id="17" name="Group 17"/>
          <p:cNvGrpSpPr/>
          <p:nvPr/>
        </p:nvGrpSpPr>
        <p:grpSpPr>
          <a:xfrm>
            <a:off x="3103978" y="7048500"/>
            <a:ext cx="12239829" cy="1743982"/>
            <a:chOff x="0" y="0"/>
            <a:chExt cx="3223659" cy="459320"/>
          </a:xfrm>
        </p:grpSpPr>
        <p:sp>
          <p:nvSpPr>
            <p:cNvPr id="18" name="Freeform 18"/>
            <p:cNvSpPr/>
            <p:nvPr/>
          </p:nvSpPr>
          <p:spPr>
            <a:xfrm>
              <a:off x="0" y="0"/>
              <a:ext cx="3223659" cy="459320"/>
            </a:xfrm>
            <a:custGeom>
              <a:avLst/>
              <a:gdLst/>
              <a:ahLst/>
              <a:cxnLst/>
              <a:rect l="l" t="t" r="r" b="b"/>
              <a:pathLst>
                <a:path w="3223659" h="459320">
                  <a:moveTo>
                    <a:pt x="18976" y="0"/>
                  </a:moveTo>
                  <a:lnTo>
                    <a:pt x="3204683" y="0"/>
                  </a:lnTo>
                  <a:cubicBezTo>
                    <a:pt x="3215163" y="0"/>
                    <a:pt x="3223659" y="8496"/>
                    <a:pt x="3223659" y="18976"/>
                  </a:cubicBezTo>
                  <a:lnTo>
                    <a:pt x="3223659" y="440345"/>
                  </a:lnTo>
                  <a:cubicBezTo>
                    <a:pt x="3223659" y="450825"/>
                    <a:pt x="3215163" y="459320"/>
                    <a:pt x="3204683" y="459320"/>
                  </a:cubicBezTo>
                  <a:lnTo>
                    <a:pt x="18976" y="459320"/>
                  </a:lnTo>
                  <a:cubicBezTo>
                    <a:pt x="8496" y="459320"/>
                    <a:pt x="0" y="450825"/>
                    <a:pt x="0" y="440345"/>
                  </a:cubicBezTo>
                  <a:lnTo>
                    <a:pt x="0" y="18976"/>
                  </a:lnTo>
                  <a:cubicBezTo>
                    <a:pt x="0" y="8496"/>
                    <a:pt x="8496" y="0"/>
                    <a:pt x="18976" y="0"/>
                  </a:cubicBezTo>
                  <a:close/>
                </a:path>
              </a:pathLst>
            </a:custGeom>
            <a:solidFill>
              <a:srgbClr val="000000">
                <a:alpha val="0"/>
              </a:srgbClr>
            </a:solidFill>
            <a:ln w="38100" cap="rnd">
              <a:solidFill>
                <a:srgbClr val="FFFFFF"/>
              </a:solidFill>
              <a:prstDash val="lgDash"/>
              <a:round/>
            </a:ln>
          </p:spPr>
          <p:txBody>
            <a:bodyPr/>
            <a:lstStyle/>
            <a:p>
              <a:endParaRPr lang="en-GB"/>
            </a:p>
          </p:txBody>
        </p:sp>
        <p:sp>
          <p:nvSpPr>
            <p:cNvPr id="19" name="TextBox 19"/>
            <p:cNvSpPr txBox="1"/>
            <p:nvPr/>
          </p:nvSpPr>
          <p:spPr>
            <a:xfrm>
              <a:off x="0" y="-19050"/>
              <a:ext cx="3223659" cy="478370"/>
            </a:xfrm>
            <a:prstGeom prst="rect">
              <a:avLst/>
            </a:prstGeom>
          </p:spPr>
          <p:txBody>
            <a:bodyPr lIns="50800" tIns="50800" rIns="50800" bIns="50800" rtlCol="0" anchor="ctr"/>
            <a:lstStyle/>
            <a:p>
              <a:pPr algn="ctr">
                <a:lnSpc>
                  <a:spcPts val="2879"/>
                </a:lnSpc>
              </a:pPr>
              <a:endParaRPr/>
            </a:p>
          </p:txBody>
        </p:sp>
      </p:grpSp>
      <p:sp>
        <p:nvSpPr>
          <p:cNvPr id="20" name="TextBox 20"/>
          <p:cNvSpPr txBox="1"/>
          <p:nvPr/>
        </p:nvSpPr>
        <p:spPr>
          <a:xfrm>
            <a:off x="3103978" y="7200900"/>
            <a:ext cx="11939790" cy="2345142"/>
          </a:xfrm>
          <a:prstGeom prst="rect">
            <a:avLst/>
          </a:prstGeom>
        </p:spPr>
        <p:txBody>
          <a:bodyPr lIns="0" tIns="0" rIns="0" bIns="0" rtlCol="0" anchor="t">
            <a:spAutoFit/>
          </a:bodyPr>
          <a:lstStyle/>
          <a:p>
            <a:pPr algn="ctr">
              <a:lnSpc>
                <a:spcPts val="6093"/>
              </a:lnSpc>
            </a:pPr>
            <a:r>
              <a:rPr lang="en-US" sz="5078" dirty="0">
                <a:solidFill>
                  <a:srgbClr val="FFFFFF"/>
                </a:solidFill>
                <a:latin typeface="Poppins"/>
                <a:ea typeface="Poppins"/>
                <a:cs typeface="Poppins"/>
                <a:sym typeface="Poppins"/>
              </a:rPr>
              <a:t>Maintaining wellbeing</a:t>
            </a:r>
          </a:p>
          <a:p>
            <a:pPr algn="ctr">
              <a:lnSpc>
                <a:spcPts val="6093"/>
              </a:lnSpc>
            </a:pPr>
            <a:r>
              <a:rPr lang="en-US" sz="5078" dirty="0">
                <a:solidFill>
                  <a:srgbClr val="FFFFFF"/>
                </a:solidFill>
                <a:latin typeface="Poppins"/>
                <a:ea typeface="Poppins"/>
                <a:cs typeface="Poppins"/>
                <a:sym typeface="Poppins"/>
              </a:rPr>
              <a:t>through the exam period</a:t>
            </a:r>
          </a:p>
          <a:p>
            <a:pPr algn="ctr">
              <a:lnSpc>
                <a:spcPts val="6093"/>
              </a:lnSpc>
            </a:pPr>
            <a:endParaRPr lang="en-US" sz="5078" dirty="0">
              <a:solidFill>
                <a:srgbClr val="FFFFFF"/>
              </a:solidFill>
              <a:latin typeface="Poppins"/>
              <a:ea typeface="Poppins"/>
              <a:cs typeface="Poppins"/>
              <a:sym typeface="Poppins"/>
            </a:endParaRPr>
          </a:p>
        </p:txBody>
      </p:sp>
      <p:sp>
        <p:nvSpPr>
          <p:cNvPr id="21" name="Freeform 21"/>
          <p:cNvSpPr/>
          <p:nvPr/>
        </p:nvSpPr>
        <p:spPr>
          <a:xfrm>
            <a:off x="12013028" y="350079"/>
            <a:ext cx="6274972" cy="1177181"/>
          </a:xfrm>
          <a:custGeom>
            <a:avLst/>
            <a:gdLst/>
            <a:ahLst/>
            <a:cxnLst/>
            <a:rect l="l" t="t" r="r" b="b"/>
            <a:pathLst>
              <a:path w="6274972" h="1177181">
                <a:moveTo>
                  <a:pt x="0" y="0"/>
                </a:moveTo>
                <a:lnTo>
                  <a:pt x="6274972" y="0"/>
                </a:lnTo>
                <a:lnTo>
                  <a:pt x="6274972" y="1177181"/>
                </a:lnTo>
                <a:lnTo>
                  <a:pt x="0" y="1177181"/>
                </a:lnTo>
                <a:lnTo>
                  <a:pt x="0" y="0"/>
                </a:lnTo>
                <a:close/>
              </a:path>
            </a:pathLst>
          </a:custGeom>
          <a:blipFill>
            <a:blip r:embed="rId6"/>
            <a:stretch>
              <a:fillRect/>
            </a:stretch>
          </a:blipFill>
        </p:spPr>
        <p:txBody>
          <a:bodyPr/>
          <a:lstStyle/>
          <a:p>
            <a:endParaRPr lang="en-GB"/>
          </a:p>
        </p:txBody>
      </p:sp>
      <p:sp>
        <p:nvSpPr>
          <p:cNvPr id="24" name="TextBox 23">
            <a:extLst>
              <a:ext uri="{FF2B5EF4-FFF2-40B4-BE49-F238E27FC236}">
                <a16:creationId xmlns:a16="http://schemas.microsoft.com/office/drawing/2014/main" id="{47CF82B9-E223-8BFF-9DAF-7C404FF50C7D}"/>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TextBox 2"/>
          <p:cNvSpPr txBox="1"/>
          <p:nvPr/>
        </p:nvSpPr>
        <p:spPr>
          <a:xfrm>
            <a:off x="1981200" y="2104067"/>
            <a:ext cx="14086957" cy="2091535"/>
          </a:xfrm>
          <a:prstGeom prst="rect">
            <a:avLst/>
          </a:prstGeom>
        </p:spPr>
        <p:txBody>
          <a:bodyPr wrap="square" lIns="0" tIns="0" rIns="0" bIns="0" rtlCol="0" anchor="t">
            <a:spAutoFit/>
          </a:bodyPr>
          <a:lstStyle/>
          <a:p>
            <a:pPr algn="ctr">
              <a:lnSpc>
                <a:spcPts val="8399"/>
              </a:lnSpc>
            </a:pPr>
            <a:r>
              <a:rPr lang="en-US" sz="6999" dirty="0">
                <a:solidFill>
                  <a:srgbClr val="FFFFFF"/>
                </a:solidFill>
                <a:latin typeface="Open Sauce"/>
                <a:ea typeface="Open Sauce"/>
                <a:cs typeface="Open Sauce"/>
                <a:sym typeface="Open Sauce"/>
              </a:rPr>
              <a:t>WHERE CAN YOU LEARN </a:t>
            </a:r>
          </a:p>
          <a:p>
            <a:pPr algn="ctr">
              <a:lnSpc>
                <a:spcPts val="8399"/>
              </a:lnSpc>
            </a:pPr>
            <a:r>
              <a:rPr lang="en-US" sz="6999" dirty="0">
                <a:solidFill>
                  <a:srgbClr val="FFFFFF"/>
                </a:solidFill>
                <a:latin typeface="Open Sauce"/>
                <a:ea typeface="Open Sauce"/>
                <a:cs typeface="Open Sauce"/>
                <a:sym typeface="Open Sauce"/>
              </a:rPr>
              <a:t>MORE ABOUT SLEEP HYGIENE?</a:t>
            </a:r>
          </a:p>
        </p:txBody>
      </p:sp>
      <p:grpSp>
        <p:nvGrpSpPr>
          <p:cNvPr id="4" name="Group 4"/>
          <p:cNvGrpSpPr/>
          <p:nvPr/>
        </p:nvGrpSpPr>
        <p:grpSpPr>
          <a:xfrm>
            <a:off x="0" y="6811020"/>
            <a:ext cx="18288000" cy="3475980"/>
            <a:chOff x="0" y="0"/>
            <a:chExt cx="2833290" cy="538520"/>
          </a:xfrm>
        </p:grpSpPr>
        <p:sp>
          <p:nvSpPr>
            <p:cNvPr id="5" name="Freeform 5"/>
            <p:cNvSpPr/>
            <p:nvPr/>
          </p:nvSpPr>
          <p:spPr>
            <a:xfrm>
              <a:off x="0" y="0"/>
              <a:ext cx="2833290" cy="538520"/>
            </a:xfrm>
            <a:custGeom>
              <a:avLst/>
              <a:gdLst/>
              <a:ahLst/>
              <a:cxnLst/>
              <a:rect l="l" t="t" r="r" b="b"/>
              <a:pathLst>
                <a:path w="2833290" h="538520">
                  <a:moveTo>
                    <a:pt x="0" y="0"/>
                  </a:moveTo>
                  <a:lnTo>
                    <a:pt x="2833290" y="0"/>
                  </a:lnTo>
                  <a:lnTo>
                    <a:pt x="2833290" y="538520"/>
                  </a:lnTo>
                  <a:lnTo>
                    <a:pt x="0" y="538520"/>
                  </a:lnTo>
                  <a:close/>
                </a:path>
              </a:pathLst>
            </a:custGeom>
            <a:blipFill>
              <a:blip r:embed="rId3"/>
              <a:stretch>
                <a:fillRect t="-125265" b="-125265"/>
              </a:stretch>
            </a:blipFill>
          </p:spPr>
          <p:txBody>
            <a:bodyPr/>
            <a:lstStyle/>
            <a:p>
              <a:endParaRPr lang="en-GB"/>
            </a:p>
          </p:txBody>
        </p:sp>
      </p:grpSp>
      <p:grpSp>
        <p:nvGrpSpPr>
          <p:cNvPr id="6" name="Group 6"/>
          <p:cNvGrpSpPr/>
          <p:nvPr/>
        </p:nvGrpSpPr>
        <p:grpSpPr>
          <a:xfrm>
            <a:off x="1737985" y="5397885"/>
            <a:ext cx="14812031" cy="3151125"/>
            <a:chOff x="0" y="0"/>
            <a:chExt cx="3901111" cy="829926"/>
          </a:xfrm>
        </p:grpSpPr>
        <p:sp>
          <p:nvSpPr>
            <p:cNvPr id="7" name="Freeform 7"/>
            <p:cNvSpPr/>
            <p:nvPr/>
          </p:nvSpPr>
          <p:spPr>
            <a:xfrm>
              <a:off x="0" y="0"/>
              <a:ext cx="3901111" cy="829926"/>
            </a:xfrm>
            <a:custGeom>
              <a:avLst/>
              <a:gdLst/>
              <a:ahLst/>
              <a:cxnLst/>
              <a:rect l="l" t="t" r="r" b="b"/>
              <a:pathLst>
                <a:path w="3901111" h="829926">
                  <a:moveTo>
                    <a:pt x="26657" y="0"/>
                  </a:moveTo>
                  <a:lnTo>
                    <a:pt x="3874455" y="0"/>
                  </a:lnTo>
                  <a:cubicBezTo>
                    <a:pt x="3889177" y="0"/>
                    <a:pt x="3901111" y="11935"/>
                    <a:pt x="3901111" y="26657"/>
                  </a:cubicBezTo>
                  <a:lnTo>
                    <a:pt x="3901111" y="803269"/>
                  </a:lnTo>
                  <a:cubicBezTo>
                    <a:pt x="3901111" y="817991"/>
                    <a:pt x="3889177" y="829926"/>
                    <a:pt x="3874455" y="829926"/>
                  </a:cubicBezTo>
                  <a:lnTo>
                    <a:pt x="26657" y="829926"/>
                  </a:lnTo>
                  <a:cubicBezTo>
                    <a:pt x="11935" y="829926"/>
                    <a:pt x="0" y="817991"/>
                    <a:pt x="0" y="803269"/>
                  </a:cubicBezTo>
                  <a:lnTo>
                    <a:pt x="0" y="26657"/>
                  </a:lnTo>
                  <a:cubicBezTo>
                    <a:pt x="0" y="11935"/>
                    <a:pt x="11935" y="0"/>
                    <a:pt x="26657" y="0"/>
                  </a:cubicBezTo>
                  <a:close/>
                </a:path>
              </a:pathLst>
            </a:custGeom>
            <a:solidFill>
              <a:srgbClr val="BFB5AD"/>
            </a:solidFill>
          </p:spPr>
          <p:txBody>
            <a:bodyPr/>
            <a:lstStyle/>
            <a:p>
              <a:endParaRPr lang="en-GB"/>
            </a:p>
          </p:txBody>
        </p:sp>
        <p:sp>
          <p:nvSpPr>
            <p:cNvPr id="8" name="TextBox 8"/>
            <p:cNvSpPr txBox="1"/>
            <p:nvPr/>
          </p:nvSpPr>
          <p:spPr>
            <a:xfrm>
              <a:off x="0" y="-19050"/>
              <a:ext cx="3901111" cy="848976"/>
            </a:xfrm>
            <a:prstGeom prst="rect">
              <a:avLst/>
            </a:prstGeom>
          </p:spPr>
          <p:txBody>
            <a:bodyPr lIns="50800" tIns="50800" rIns="50800" bIns="50800" rtlCol="0" anchor="ctr"/>
            <a:lstStyle/>
            <a:p>
              <a:pPr algn="ctr">
                <a:lnSpc>
                  <a:spcPts val="2879"/>
                </a:lnSpc>
              </a:pPr>
              <a:endParaRPr/>
            </a:p>
          </p:txBody>
        </p:sp>
      </p:grpSp>
      <p:grpSp>
        <p:nvGrpSpPr>
          <p:cNvPr id="9" name="Group 9"/>
          <p:cNvGrpSpPr/>
          <p:nvPr/>
        </p:nvGrpSpPr>
        <p:grpSpPr>
          <a:xfrm>
            <a:off x="2219842" y="6361969"/>
            <a:ext cx="6782441" cy="1681485"/>
            <a:chOff x="0" y="0"/>
            <a:chExt cx="1786322" cy="442860"/>
          </a:xfrm>
        </p:grpSpPr>
        <p:sp>
          <p:nvSpPr>
            <p:cNvPr id="10" name="Freeform 10"/>
            <p:cNvSpPr/>
            <p:nvPr/>
          </p:nvSpPr>
          <p:spPr>
            <a:xfrm>
              <a:off x="0" y="0"/>
              <a:ext cx="1786322" cy="442860"/>
            </a:xfrm>
            <a:custGeom>
              <a:avLst/>
              <a:gdLst/>
              <a:ahLst/>
              <a:cxnLst/>
              <a:rect l="l" t="t" r="r" b="b"/>
              <a:pathLst>
                <a:path w="1786322" h="442860">
                  <a:moveTo>
                    <a:pt x="34244" y="0"/>
                  </a:moveTo>
                  <a:lnTo>
                    <a:pt x="1752078" y="0"/>
                  </a:lnTo>
                  <a:cubicBezTo>
                    <a:pt x="1761160" y="0"/>
                    <a:pt x="1769870" y="3608"/>
                    <a:pt x="1776292" y="10030"/>
                  </a:cubicBezTo>
                  <a:cubicBezTo>
                    <a:pt x="1782714" y="16452"/>
                    <a:pt x="1786322" y="25162"/>
                    <a:pt x="1786322" y="34244"/>
                  </a:cubicBezTo>
                  <a:lnTo>
                    <a:pt x="1786322" y="408616"/>
                  </a:lnTo>
                  <a:cubicBezTo>
                    <a:pt x="1786322" y="417698"/>
                    <a:pt x="1782714" y="426408"/>
                    <a:pt x="1776292" y="432830"/>
                  </a:cubicBezTo>
                  <a:cubicBezTo>
                    <a:pt x="1769870" y="439252"/>
                    <a:pt x="1761160" y="442860"/>
                    <a:pt x="1752078" y="442860"/>
                  </a:cubicBezTo>
                  <a:lnTo>
                    <a:pt x="34244" y="442860"/>
                  </a:lnTo>
                  <a:cubicBezTo>
                    <a:pt x="25162" y="442860"/>
                    <a:pt x="16452" y="439252"/>
                    <a:pt x="10030" y="432830"/>
                  </a:cubicBezTo>
                  <a:cubicBezTo>
                    <a:pt x="3608" y="426408"/>
                    <a:pt x="0" y="417698"/>
                    <a:pt x="0" y="408616"/>
                  </a:cubicBezTo>
                  <a:lnTo>
                    <a:pt x="0" y="34244"/>
                  </a:lnTo>
                  <a:cubicBezTo>
                    <a:pt x="0" y="25162"/>
                    <a:pt x="3608" y="16452"/>
                    <a:pt x="10030" y="10030"/>
                  </a:cubicBezTo>
                  <a:cubicBezTo>
                    <a:pt x="16452" y="3608"/>
                    <a:pt x="25162" y="0"/>
                    <a:pt x="34244" y="0"/>
                  </a:cubicBezTo>
                  <a:close/>
                </a:path>
              </a:pathLst>
            </a:custGeom>
            <a:solidFill>
              <a:srgbClr val="000000">
                <a:alpha val="0"/>
              </a:srgbClr>
            </a:solidFill>
            <a:ln w="38100" cap="rnd">
              <a:solidFill>
                <a:srgbClr val="000000"/>
              </a:solidFill>
              <a:prstDash val="lgDash"/>
              <a:round/>
            </a:ln>
          </p:spPr>
          <p:txBody>
            <a:bodyPr/>
            <a:lstStyle/>
            <a:p>
              <a:endParaRPr lang="en-GB"/>
            </a:p>
          </p:txBody>
        </p:sp>
        <p:sp>
          <p:nvSpPr>
            <p:cNvPr id="11" name="TextBox 11"/>
            <p:cNvSpPr txBox="1"/>
            <p:nvPr/>
          </p:nvSpPr>
          <p:spPr>
            <a:xfrm>
              <a:off x="0" y="-19050"/>
              <a:ext cx="1786322" cy="461910"/>
            </a:xfrm>
            <a:prstGeom prst="rect">
              <a:avLst/>
            </a:prstGeom>
          </p:spPr>
          <p:txBody>
            <a:bodyPr lIns="50800" tIns="50800" rIns="50800" bIns="50800" rtlCol="0" anchor="ctr"/>
            <a:lstStyle/>
            <a:p>
              <a:pPr algn="ctr">
                <a:lnSpc>
                  <a:spcPts val="2879"/>
                </a:lnSpc>
              </a:pPr>
              <a:endParaRPr/>
            </a:p>
          </p:txBody>
        </p:sp>
      </p:grpSp>
      <p:grpSp>
        <p:nvGrpSpPr>
          <p:cNvPr id="12" name="Group 12"/>
          <p:cNvGrpSpPr/>
          <p:nvPr/>
        </p:nvGrpSpPr>
        <p:grpSpPr>
          <a:xfrm>
            <a:off x="9285717" y="6361969"/>
            <a:ext cx="6782441" cy="1681485"/>
            <a:chOff x="0" y="0"/>
            <a:chExt cx="1786322" cy="442860"/>
          </a:xfrm>
        </p:grpSpPr>
        <p:sp>
          <p:nvSpPr>
            <p:cNvPr id="13" name="Freeform 13"/>
            <p:cNvSpPr/>
            <p:nvPr/>
          </p:nvSpPr>
          <p:spPr>
            <a:xfrm>
              <a:off x="0" y="0"/>
              <a:ext cx="1786322" cy="442860"/>
            </a:xfrm>
            <a:custGeom>
              <a:avLst/>
              <a:gdLst/>
              <a:ahLst/>
              <a:cxnLst/>
              <a:rect l="l" t="t" r="r" b="b"/>
              <a:pathLst>
                <a:path w="1786322" h="442860">
                  <a:moveTo>
                    <a:pt x="34244" y="0"/>
                  </a:moveTo>
                  <a:lnTo>
                    <a:pt x="1752078" y="0"/>
                  </a:lnTo>
                  <a:cubicBezTo>
                    <a:pt x="1761160" y="0"/>
                    <a:pt x="1769870" y="3608"/>
                    <a:pt x="1776292" y="10030"/>
                  </a:cubicBezTo>
                  <a:cubicBezTo>
                    <a:pt x="1782714" y="16452"/>
                    <a:pt x="1786322" y="25162"/>
                    <a:pt x="1786322" y="34244"/>
                  </a:cubicBezTo>
                  <a:lnTo>
                    <a:pt x="1786322" y="408616"/>
                  </a:lnTo>
                  <a:cubicBezTo>
                    <a:pt x="1786322" y="417698"/>
                    <a:pt x="1782714" y="426408"/>
                    <a:pt x="1776292" y="432830"/>
                  </a:cubicBezTo>
                  <a:cubicBezTo>
                    <a:pt x="1769870" y="439252"/>
                    <a:pt x="1761160" y="442860"/>
                    <a:pt x="1752078" y="442860"/>
                  </a:cubicBezTo>
                  <a:lnTo>
                    <a:pt x="34244" y="442860"/>
                  </a:lnTo>
                  <a:cubicBezTo>
                    <a:pt x="25162" y="442860"/>
                    <a:pt x="16452" y="439252"/>
                    <a:pt x="10030" y="432830"/>
                  </a:cubicBezTo>
                  <a:cubicBezTo>
                    <a:pt x="3608" y="426408"/>
                    <a:pt x="0" y="417698"/>
                    <a:pt x="0" y="408616"/>
                  </a:cubicBezTo>
                  <a:lnTo>
                    <a:pt x="0" y="34244"/>
                  </a:lnTo>
                  <a:cubicBezTo>
                    <a:pt x="0" y="25162"/>
                    <a:pt x="3608" y="16452"/>
                    <a:pt x="10030" y="10030"/>
                  </a:cubicBezTo>
                  <a:cubicBezTo>
                    <a:pt x="16452" y="3608"/>
                    <a:pt x="25162" y="0"/>
                    <a:pt x="34244" y="0"/>
                  </a:cubicBezTo>
                  <a:close/>
                </a:path>
              </a:pathLst>
            </a:custGeom>
            <a:solidFill>
              <a:srgbClr val="000000">
                <a:alpha val="0"/>
              </a:srgbClr>
            </a:solidFill>
            <a:ln w="38100" cap="rnd">
              <a:solidFill>
                <a:srgbClr val="000000"/>
              </a:solidFill>
              <a:prstDash val="lgDash"/>
              <a:round/>
            </a:ln>
          </p:spPr>
          <p:txBody>
            <a:bodyPr/>
            <a:lstStyle/>
            <a:p>
              <a:endParaRPr lang="en-GB"/>
            </a:p>
          </p:txBody>
        </p:sp>
        <p:sp>
          <p:nvSpPr>
            <p:cNvPr id="14" name="TextBox 14"/>
            <p:cNvSpPr txBox="1"/>
            <p:nvPr/>
          </p:nvSpPr>
          <p:spPr>
            <a:xfrm>
              <a:off x="0" y="-19050"/>
              <a:ext cx="1786322" cy="461910"/>
            </a:xfrm>
            <a:prstGeom prst="rect">
              <a:avLst/>
            </a:prstGeom>
          </p:spPr>
          <p:txBody>
            <a:bodyPr lIns="50800" tIns="50800" rIns="50800" bIns="50800" rtlCol="0" anchor="ctr"/>
            <a:lstStyle/>
            <a:p>
              <a:pPr algn="ctr">
                <a:lnSpc>
                  <a:spcPts val="2879"/>
                </a:lnSpc>
              </a:pPr>
              <a:endParaRPr/>
            </a:p>
          </p:txBody>
        </p:sp>
      </p:grpSp>
      <p:grpSp>
        <p:nvGrpSpPr>
          <p:cNvPr id="15" name="Group 15"/>
          <p:cNvGrpSpPr/>
          <p:nvPr/>
        </p:nvGrpSpPr>
        <p:grpSpPr>
          <a:xfrm>
            <a:off x="4800962" y="4856792"/>
            <a:ext cx="8686075" cy="1320854"/>
            <a:chOff x="0" y="0"/>
            <a:chExt cx="2287691" cy="347879"/>
          </a:xfrm>
        </p:grpSpPr>
        <p:sp>
          <p:nvSpPr>
            <p:cNvPr id="16" name="Freeform 16"/>
            <p:cNvSpPr/>
            <p:nvPr/>
          </p:nvSpPr>
          <p:spPr>
            <a:xfrm>
              <a:off x="0" y="0"/>
              <a:ext cx="2287691" cy="347879"/>
            </a:xfrm>
            <a:custGeom>
              <a:avLst/>
              <a:gdLst/>
              <a:ahLst/>
              <a:cxnLst/>
              <a:rect l="l" t="t" r="r" b="b"/>
              <a:pathLst>
                <a:path w="2287691" h="347879">
                  <a:moveTo>
                    <a:pt x="45456" y="0"/>
                  </a:moveTo>
                  <a:lnTo>
                    <a:pt x="2242234" y="0"/>
                  </a:lnTo>
                  <a:cubicBezTo>
                    <a:pt x="2254290" y="0"/>
                    <a:pt x="2265852" y="4789"/>
                    <a:pt x="2274377" y="13314"/>
                  </a:cubicBezTo>
                  <a:cubicBezTo>
                    <a:pt x="2282902" y="21839"/>
                    <a:pt x="2287691" y="33401"/>
                    <a:pt x="2287691" y="45456"/>
                  </a:cubicBezTo>
                  <a:lnTo>
                    <a:pt x="2287691" y="302423"/>
                  </a:lnTo>
                  <a:cubicBezTo>
                    <a:pt x="2287691" y="327528"/>
                    <a:pt x="2267339" y="347879"/>
                    <a:pt x="2242234" y="347879"/>
                  </a:cubicBezTo>
                  <a:lnTo>
                    <a:pt x="45456" y="347879"/>
                  </a:lnTo>
                  <a:cubicBezTo>
                    <a:pt x="20352" y="347879"/>
                    <a:pt x="0" y="327528"/>
                    <a:pt x="0" y="302423"/>
                  </a:cubicBezTo>
                  <a:lnTo>
                    <a:pt x="0" y="45456"/>
                  </a:lnTo>
                  <a:cubicBezTo>
                    <a:pt x="0" y="20352"/>
                    <a:pt x="20352" y="0"/>
                    <a:pt x="45456" y="0"/>
                  </a:cubicBezTo>
                  <a:close/>
                </a:path>
              </a:pathLst>
            </a:custGeom>
            <a:solidFill>
              <a:srgbClr val="55382B"/>
            </a:solidFill>
          </p:spPr>
          <p:txBody>
            <a:bodyPr/>
            <a:lstStyle/>
            <a:p>
              <a:endParaRPr lang="en-GB"/>
            </a:p>
          </p:txBody>
        </p:sp>
        <p:sp>
          <p:nvSpPr>
            <p:cNvPr id="17" name="TextBox 17"/>
            <p:cNvSpPr txBox="1"/>
            <p:nvPr/>
          </p:nvSpPr>
          <p:spPr>
            <a:xfrm>
              <a:off x="0" y="-19050"/>
              <a:ext cx="2287691" cy="366929"/>
            </a:xfrm>
            <a:prstGeom prst="rect">
              <a:avLst/>
            </a:prstGeom>
          </p:spPr>
          <p:txBody>
            <a:bodyPr lIns="50800" tIns="50800" rIns="50800" bIns="50800" rtlCol="0" anchor="ctr"/>
            <a:lstStyle/>
            <a:p>
              <a:pPr algn="ctr">
                <a:lnSpc>
                  <a:spcPts val="2879"/>
                </a:lnSpc>
              </a:pPr>
              <a:endParaRPr/>
            </a:p>
          </p:txBody>
        </p:sp>
      </p:grpSp>
      <p:sp>
        <p:nvSpPr>
          <p:cNvPr id="18" name="TextBox 18"/>
          <p:cNvSpPr txBox="1"/>
          <p:nvPr/>
        </p:nvSpPr>
        <p:spPr>
          <a:xfrm>
            <a:off x="5394617" y="5255281"/>
            <a:ext cx="7498767" cy="819150"/>
          </a:xfrm>
          <a:prstGeom prst="rect">
            <a:avLst/>
          </a:prstGeom>
        </p:spPr>
        <p:txBody>
          <a:bodyPr lIns="0" tIns="0" rIns="0" bIns="0" rtlCol="0" anchor="t">
            <a:spAutoFit/>
          </a:bodyPr>
          <a:lstStyle/>
          <a:p>
            <a:pPr algn="ctr">
              <a:lnSpc>
                <a:spcPts val="3120"/>
              </a:lnSpc>
            </a:pPr>
            <a:r>
              <a:rPr lang="en-US" sz="2600">
                <a:solidFill>
                  <a:srgbClr val="FFFFFF"/>
                </a:solidFill>
                <a:latin typeface="Poppins"/>
                <a:ea typeface="Poppins"/>
                <a:cs typeface="Poppins"/>
                <a:sym typeface="Poppins"/>
              </a:rPr>
              <a:t>Search the NHS website for: sleep hygiene</a:t>
            </a:r>
          </a:p>
          <a:p>
            <a:pPr algn="ctr">
              <a:lnSpc>
                <a:spcPts val="3240"/>
              </a:lnSpc>
            </a:pPr>
            <a:endParaRPr lang="en-US" sz="2600">
              <a:solidFill>
                <a:srgbClr val="FFFFFF"/>
              </a:solidFill>
              <a:latin typeface="Poppins"/>
              <a:ea typeface="Poppins"/>
              <a:cs typeface="Poppins"/>
              <a:sym typeface="Poppins"/>
            </a:endParaRPr>
          </a:p>
        </p:txBody>
      </p:sp>
      <p:sp>
        <p:nvSpPr>
          <p:cNvPr id="19" name="TextBox 19"/>
          <p:cNvSpPr txBox="1"/>
          <p:nvPr/>
        </p:nvSpPr>
        <p:spPr>
          <a:xfrm>
            <a:off x="2925719" y="6683599"/>
            <a:ext cx="5370686" cy="1019175"/>
          </a:xfrm>
          <a:prstGeom prst="rect">
            <a:avLst/>
          </a:prstGeom>
        </p:spPr>
        <p:txBody>
          <a:bodyPr lIns="0" tIns="0" rIns="0" bIns="0" rtlCol="0" anchor="t">
            <a:spAutoFit/>
          </a:bodyPr>
          <a:lstStyle/>
          <a:p>
            <a:pPr algn="ctr">
              <a:lnSpc>
                <a:spcPts val="2639"/>
              </a:lnSpc>
            </a:pPr>
            <a:r>
              <a:rPr lang="en-US" sz="2199" u="sng" dirty="0">
                <a:solidFill>
                  <a:srgbClr val="000000"/>
                </a:solidFill>
                <a:latin typeface="Poppins"/>
                <a:ea typeface="Poppins"/>
                <a:cs typeface="Poppins"/>
                <a:sym typeface="Poppins"/>
                <a:hlinkClick r:id="rId4" tooltip="https://www.uhs.nhs.uk/Media/UHS-website-2019/Patientinformation/Other/Sleep-hygiene-3276-PIL.pdf"/>
              </a:rPr>
              <a:t>Emotional Changes: Persistent feelings of sadness or hopelessness, and excessive worry or fear.</a:t>
            </a:r>
          </a:p>
        </p:txBody>
      </p:sp>
      <p:sp>
        <p:nvSpPr>
          <p:cNvPr id="20" name="TextBox 20"/>
          <p:cNvSpPr txBox="1"/>
          <p:nvPr/>
        </p:nvSpPr>
        <p:spPr>
          <a:xfrm>
            <a:off x="9583968" y="6683599"/>
            <a:ext cx="6185939" cy="1019175"/>
          </a:xfrm>
          <a:prstGeom prst="rect">
            <a:avLst/>
          </a:prstGeom>
        </p:spPr>
        <p:txBody>
          <a:bodyPr lIns="0" tIns="0" rIns="0" bIns="0" rtlCol="0" anchor="t">
            <a:spAutoFit/>
          </a:bodyPr>
          <a:lstStyle/>
          <a:p>
            <a:pPr algn="ctr">
              <a:lnSpc>
                <a:spcPts val="2639"/>
              </a:lnSpc>
            </a:pPr>
            <a:r>
              <a:rPr lang="en-US" sz="2199">
                <a:solidFill>
                  <a:srgbClr val="000000"/>
                </a:solidFill>
                <a:latin typeface="Poppins"/>
                <a:ea typeface="Poppins"/>
                <a:cs typeface="Poppins"/>
                <a:sym typeface="Poppins"/>
              </a:rPr>
              <a:t>3-page PDF with everything you need to know plus links to other useful sites</a:t>
            </a:r>
          </a:p>
          <a:p>
            <a:pPr algn="ctr">
              <a:lnSpc>
                <a:spcPts val="2639"/>
              </a:lnSpc>
            </a:pPr>
            <a:endParaRPr lang="en-US" sz="2199">
              <a:solidFill>
                <a:srgbClr val="000000"/>
              </a:solidFill>
              <a:latin typeface="Poppins"/>
              <a:ea typeface="Poppins"/>
              <a:cs typeface="Poppins"/>
              <a:sym typeface="Poppins"/>
            </a:endParaRPr>
          </a:p>
        </p:txBody>
      </p:sp>
      <p:sp>
        <p:nvSpPr>
          <p:cNvPr id="21" name="Freeform 21"/>
          <p:cNvSpPr/>
          <p:nvPr/>
        </p:nvSpPr>
        <p:spPr>
          <a:xfrm flipH="1">
            <a:off x="16825781" y="-930329"/>
            <a:ext cx="5968189" cy="4114800"/>
          </a:xfrm>
          <a:custGeom>
            <a:avLst/>
            <a:gdLst/>
            <a:ahLst/>
            <a:cxnLst/>
            <a:rect l="l" t="t" r="r" b="b"/>
            <a:pathLst>
              <a:path w="5968189" h="4114800">
                <a:moveTo>
                  <a:pt x="5968189" y="0"/>
                </a:moveTo>
                <a:lnTo>
                  <a:pt x="0" y="0"/>
                </a:lnTo>
                <a:lnTo>
                  <a:pt x="0" y="4114800"/>
                </a:lnTo>
                <a:lnTo>
                  <a:pt x="5968189" y="4114800"/>
                </a:lnTo>
                <a:lnTo>
                  <a:pt x="5968189"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2" name="Freeform 22"/>
          <p:cNvSpPr/>
          <p:nvPr/>
        </p:nvSpPr>
        <p:spPr>
          <a:xfrm>
            <a:off x="468080" y="3873589"/>
            <a:ext cx="1121241" cy="1121241"/>
          </a:xfrm>
          <a:custGeom>
            <a:avLst/>
            <a:gdLst/>
            <a:ahLst/>
            <a:cxnLst/>
            <a:rect l="l" t="t" r="r" b="b"/>
            <a:pathLst>
              <a:path w="1121241" h="1121241">
                <a:moveTo>
                  <a:pt x="0" y="0"/>
                </a:moveTo>
                <a:lnTo>
                  <a:pt x="1121240" y="0"/>
                </a:lnTo>
                <a:lnTo>
                  <a:pt x="1121240" y="1121241"/>
                </a:lnTo>
                <a:lnTo>
                  <a:pt x="0" y="112124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3" name="Freeform 23"/>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7"/>
            <a:stretch>
              <a:fillRect/>
            </a:stretch>
          </a:blipFill>
        </p:spPr>
        <p:txBody>
          <a:bodyPr/>
          <a:lstStyle/>
          <a:p>
            <a:endParaRPr lang="en-GB"/>
          </a:p>
        </p:txBody>
      </p:sp>
      <p:sp>
        <p:nvSpPr>
          <p:cNvPr id="24" name="TextBox 23">
            <a:extLst>
              <a:ext uri="{FF2B5EF4-FFF2-40B4-BE49-F238E27FC236}">
                <a16:creationId xmlns:a16="http://schemas.microsoft.com/office/drawing/2014/main" id="{F2971B79-9547-4836-207B-9C2E8FBB269F}"/>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6750224" y="6480777"/>
            <a:ext cx="5968189" cy="4114800"/>
          </a:xfrm>
          <a:custGeom>
            <a:avLst/>
            <a:gdLst/>
            <a:ahLst/>
            <a:cxnLst/>
            <a:rect l="l" t="t" r="r" b="b"/>
            <a:pathLst>
              <a:path w="5968189" h="4114800">
                <a:moveTo>
                  <a:pt x="0" y="0"/>
                </a:moveTo>
                <a:lnTo>
                  <a:pt x="5968189" y="0"/>
                </a:lnTo>
                <a:lnTo>
                  <a:pt x="596818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3" name="Group 3"/>
          <p:cNvGrpSpPr/>
          <p:nvPr/>
        </p:nvGrpSpPr>
        <p:grpSpPr>
          <a:xfrm>
            <a:off x="0" y="0"/>
            <a:ext cx="8332939" cy="10287000"/>
            <a:chOff x="0" y="0"/>
            <a:chExt cx="1290990" cy="1593725"/>
          </a:xfrm>
        </p:grpSpPr>
        <p:sp>
          <p:nvSpPr>
            <p:cNvPr id="4" name="Freeform 4"/>
            <p:cNvSpPr/>
            <p:nvPr/>
          </p:nvSpPr>
          <p:spPr>
            <a:xfrm>
              <a:off x="0" y="0"/>
              <a:ext cx="1290990" cy="1593725"/>
            </a:xfrm>
            <a:custGeom>
              <a:avLst/>
              <a:gdLst/>
              <a:ahLst/>
              <a:cxnLst/>
              <a:rect l="l" t="t" r="r" b="b"/>
              <a:pathLst>
                <a:path w="1290990" h="1593725">
                  <a:moveTo>
                    <a:pt x="0" y="0"/>
                  </a:moveTo>
                  <a:lnTo>
                    <a:pt x="1290990" y="0"/>
                  </a:lnTo>
                  <a:lnTo>
                    <a:pt x="1290990" y="1593725"/>
                  </a:lnTo>
                  <a:lnTo>
                    <a:pt x="0" y="1593725"/>
                  </a:lnTo>
                  <a:close/>
                </a:path>
              </a:pathLst>
            </a:custGeom>
            <a:blipFill>
              <a:blip r:embed="rId4"/>
              <a:stretch>
                <a:fillRect l="-42645" r="-42645"/>
              </a:stretch>
            </a:blipFill>
          </p:spPr>
          <p:txBody>
            <a:bodyPr/>
            <a:lstStyle/>
            <a:p>
              <a:endParaRPr lang="en-GB"/>
            </a:p>
          </p:txBody>
        </p:sp>
      </p:grpSp>
      <p:sp>
        <p:nvSpPr>
          <p:cNvPr id="5" name="TextBox 5"/>
          <p:cNvSpPr txBox="1"/>
          <p:nvPr/>
        </p:nvSpPr>
        <p:spPr>
          <a:xfrm>
            <a:off x="11543174" y="4241025"/>
            <a:ext cx="4044494" cy="1104900"/>
          </a:xfrm>
          <a:prstGeom prst="rect">
            <a:avLst/>
          </a:prstGeom>
        </p:spPr>
        <p:txBody>
          <a:bodyPr lIns="0" tIns="0" rIns="0" bIns="0" rtlCol="0" anchor="t">
            <a:spAutoFit/>
          </a:bodyPr>
          <a:lstStyle/>
          <a:p>
            <a:pPr algn="ctr">
              <a:lnSpc>
                <a:spcPts val="2879"/>
              </a:lnSpc>
            </a:pPr>
            <a:r>
              <a:rPr lang="en-US" sz="2400">
                <a:solidFill>
                  <a:srgbClr val="000000"/>
                </a:solidFill>
                <a:latin typeface="Poppins"/>
                <a:ea typeface="Poppins"/>
                <a:cs typeface="Poppins"/>
                <a:sym typeface="Poppins"/>
              </a:rPr>
              <a:t>Mental health is a crucial part of our overall well-being.</a:t>
            </a:r>
          </a:p>
        </p:txBody>
      </p:sp>
      <p:sp>
        <p:nvSpPr>
          <p:cNvPr id="6" name="TextBox 6"/>
          <p:cNvSpPr txBox="1"/>
          <p:nvPr/>
        </p:nvSpPr>
        <p:spPr>
          <a:xfrm>
            <a:off x="11176488" y="6839037"/>
            <a:ext cx="4777865" cy="1104900"/>
          </a:xfrm>
          <a:prstGeom prst="rect">
            <a:avLst/>
          </a:prstGeom>
        </p:spPr>
        <p:txBody>
          <a:bodyPr lIns="0" tIns="0" rIns="0" bIns="0" rtlCol="0" anchor="t">
            <a:spAutoFit/>
          </a:bodyPr>
          <a:lstStyle/>
          <a:p>
            <a:pPr algn="ctr">
              <a:lnSpc>
                <a:spcPts val="2879"/>
              </a:lnSpc>
            </a:pPr>
            <a:r>
              <a:rPr lang="en-US" sz="2400">
                <a:solidFill>
                  <a:srgbClr val="000000"/>
                </a:solidFill>
                <a:latin typeface="Poppins"/>
                <a:ea typeface="Poppins"/>
                <a:cs typeface="Poppins"/>
                <a:sym typeface="Poppins"/>
              </a:rPr>
              <a:t>Support and understanding from those around us can make a significant difference</a:t>
            </a:r>
          </a:p>
        </p:txBody>
      </p:sp>
      <p:sp>
        <p:nvSpPr>
          <p:cNvPr id="7" name="TextBox 7"/>
          <p:cNvSpPr txBox="1"/>
          <p:nvPr/>
        </p:nvSpPr>
        <p:spPr>
          <a:xfrm>
            <a:off x="9507771" y="2432652"/>
            <a:ext cx="8115300" cy="8086725"/>
          </a:xfrm>
          <a:prstGeom prst="rect">
            <a:avLst/>
          </a:prstGeom>
        </p:spPr>
        <p:txBody>
          <a:bodyPr lIns="0" tIns="0" rIns="0" bIns="0" rtlCol="0" anchor="t">
            <a:spAutoFit/>
          </a:bodyPr>
          <a:lstStyle/>
          <a:p>
            <a:pPr algn="ctr">
              <a:lnSpc>
                <a:spcPts val="6000"/>
              </a:lnSpc>
            </a:pPr>
            <a:r>
              <a:rPr lang="en-US" sz="5000">
                <a:solidFill>
                  <a:srgbClr val="FFFFFF"/>
                </a:solidFill>
                <a:latin typeface="Open Sauce"/>
                <a:ea typeface="Open Sauce"/>
                <a:cs typeface="Open Sauce"/>
                <a:sym typeface="Open Sauce"/>
              </a:rPr>
              <a:t>IF SLEEP PROBLEMS PERSIST OR YOU ARE STRUGGLING WITH YOUR MENTAL HEALTH DURING EXAM SEASON (OR AT ANY OTHER TIME), IT’S ESSENTIAL TO SEEK HELP FROM A TRAINED HEALTH PROFESSIONAL.</a:t>
            </a:r>
          </a:p>
          <a:p>
            <a:pPr algn="ctr">
              <a:lnSpc>
                <a:spcPts val="9600"/>
              </a:lnSpc>
            </a:pPr>
            <a:endParaRPr lang="en-US" sz="5000">
              <a:solidFill>
                <a:srgbClr val="FFFFFF"/>
              </a:solidFill>
              <a:latin typeface="Open Sauce"/>
              <a:ea typeface="Open Sauce"/>
              <a:cs typeface="Open Sauce"/>
              <a:sym typeface="Open Sauce"/>
            </a:endParaRPr>
          </a:p>
        </p:txBody>
      </p:sp>
      <p:sp>
        <p:nvSpPr>
          <p:cNvPr id="8" name="Freeform 8"/>
          <p:cNvSpPr/>
          <p:nvPr/>
        </p:nvSpPr>
        <p:spPr>
          <a:xfrm>
            <a:off x="7823803" y="620605"/>
            <a:ext cx="1018272" cy="1018272"/>
          </a:xfrm>
          <a:custGeom>
            <a:avLst/>
            <a:gdLst/>
            <a:ahLst/>
            <a:cxnLst/>
            <a:rect l="l" t="t" r="r" b="b"/>
            <a:pathLst>
              <a:path w="1018272" h="1018272">
                <a:moveTo>
                  <a:pt x="0" y="0"/>
                </a:moveTo>
                <a:lnTo>
                  <a:pt x="1018272" y="0"/>
                </a:lnTo>
                <a:lnTo>
                  <a:pt x="1018272" y="1018272"/>
                </a:lnTo>
                <a:lnTo>
                  <a:pt x="0" y="10182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 name="Freeform 9"/>
          <p:cNvSpPr/>
          <p:nvPr/>
        </p:nvSpPr>
        <p:spPr>
          <a:xfrm>
            <a:off x="16008946" y="9379705"/>
            <a:ext cx="1814590" cy="1814590"/>
          </a:xfrm>
          <a:custGeom>
            <a:avLst/>
            <a:gdLst/>
            <a:ahLst/>
            <a:cxnLst/>
            <a:rect l="l" t="t" r="r" b="b"/>
            <a:pathLst>
              <a:path w="1814590" h="1814590">
                <a:moveTo>
                  <a:pt x="0" y="0"/>
                </a:moveTo>
                <a:lnTo>
                  <a:pt x="1814590" y="0"/>
                </a:lnTo>
                <a:lnTo>
                  <a:pt x="1814590" y="1814590"/>
                </a:lnTo>
                <a:lnTo>
                  <a:pt x="0" y="181459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0" name="Freeform 10"/>
          <p:cNvSpPr/>
          <p:nvPr/>
        </p:nvSpPr>
        <p:spPr>
          <a:xfrm>
            <a:off x="11735980" y="461696"/>
            <a:ext cx="6274972" cy="1177181"/>
          </a:xfrm>
          <a:custGeom>
            <a:avLst/>
            <a:gdLst/>
            <a:ahLst/>
            <a:cxnLst/>
            <a:rect l="l" t="t" r="r" b="b"/>
            <a:pathLst>
              <a:path w="6274972" h="1177181">
                <a:moveTo>
                  <a:pt x="0" y="0"/>
                </a:moveTo>
                <a:lnTo>
                  <a:pt x="6274972" y="0"/>
                </a:lnTo>
                <a:lnTo>
                  <a:pt x="6274972" y="1177181"/>
                </a:lnTo>
                <a:lnTo>
                  <a:pt x="0" y="1177181"/>
                </a:lnTo>
                <a:lnTo>
                  <a:pt x="0" y="0"/>
                </a:lnTo>
                <a:close/>
              </a:path>
            </a:pathLst>
          </a:custGeom>
          <a:blipFill>
            <a:blip r:embed="rId6"/>
            <a:stretch>
              <a:fillRect/>
            </a:stretch>
          </a:blipFill>
        </p:spPr>
        <p:txBody>
          <a:bodyPr/>
          <a:lstStyle/>
          <a:p>
            <a:endParaRPr lang="en-GB"/>
          </a:p>
        </p:txBody>
      </p:sp>
      <p:sp>
        <p:nvSpPr>
          <p:cNvPr id="11" name="TextBox 10">
            <a:extLst>
              <a:ext uri="{FF2B5EF4-FFF2-40B4-BE49-F238E27FC236}">
                <a16:creationId xmlns:a16="http://schemas.microsoft.com/office/drawing/2014/main" id="{800FD444-3469-8D11-E359-92A3B7C01FB0}"/>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GB"/>
          </a:p>
        </p:txBody>
      </p:sp>
      <p:sp>
        <p:nvSpPr>
          <p:cNvPr id="3" name="Freeform 3"/>
          <p:cNvSpPr/>
          <p:nvPr/>
        </p:nvSpPr>
        <p:spPr>
          <a:xfrm>
            <a:off x="1028700" y="1028700"/>
            <a:ext cx="1489795" cy="1489795"/>
          </a:xfrm>
          <a:custGeom>
            <a:avLst/>
            <a:gdLst/>
            <a:ahLst/>
            <a:cxnLst/>
            <a:rect l="l" t="t" r="r" b="b"/>
            <a:pathLst>
              <a:path w="1489795" h="1489795">
                <a:moveTo>
                  <a:pt x="0" y="0"/>
                </a:moveTo>
                <a:lnTo>
                  <a:pt x="1489795" y="0"/>
                </a:lnTo>
                <a:lnTo>
                  <a:pt x="1489795" y="1489795"/>
                </a:lnTo>
                <a:lnTo>
                  <a:pt x="0" y="14897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15140178" y="7273964"/>
            <a:ext cx="2259665" cy="2259665"/>
          </a:xfrm>
          <a:custGeom>
            <a:avLst/>
            <a:gdLst/>
            <a:ahLst/>
            <a:cxnLst/>
            <a:rect l="l" t="t" r="r" b="b"/>
            <a:pathLst>
              <a:path w="2259665" h="2259665">
                <a:moveTo>
                  <a:pt x="0" y="0"/>
                </a:moveTo>
                <a:lnTo>
                  <a:pt x="2259665" y="0"/>
                </a:lnTo>
                <a:lnTo>
                  <a:pt x="2259665" y="2259665"/>
                </a:lnTo>
                <a:lnTo>
                  <a:pt x="0" y="22596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6" name="TextBox 5">
            <a:extLst>
              <a:ext uri="{FF2B5EF4-FFF2-40B4-BE49-F238E27FC236}">
                <a16:creationId xmlns:a16="http://schemas.microsoft.com/office/drawing/2014/main" id="{6380D11F-0606-FEB1-D781-73F890E488FE}"/>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870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txBody>
          <a:bodyPr/>
          <a:lstStyle/>
          <a:p>
            <a:endParaRPr lang="en-GB"/>
          </a:p>
        </p:txBody>
      </p:sp>
      <p:sp>
        <p:nvSpPr>
          <p:cNvPr id="7" name="Rectangle 6">
            <a:extLst>
              <a:ext uri="{FF2B5EF4-FFF2-40B4-BE49-F238E27FC236}">
                <a16:creationId xmlns:a16="http://schemas.microsoft.com/office/drawing/2014/main" id="{2295C8F7-C2C7-086A-17EE-358C87F98F58}"/>
              </a:ext>
            </a:extLst>
          </p:cNvPr>
          <p:cNvSpPr/>
          <p:nvPr/>
        </p:nvSpPr>
        <p:spPr>
          <a:xfrm>
            <a:off x="0" y="5448300"/>
            <a:ext cx="18288000" cy="4838700"/>
          </a:xfrm>
          <a:prstGeom prst="rect">
            <a:avLst/>
          </a:prstGeom>
          <a:solidFill>
            <a:srgbClr val="000000">
              <a:alpha val="8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3200400" y="8877300"/>
            <a:ext cx="12595114" cy="2438400"/>
          </a:xfrm>
          <a:prstGeom prst="rect">
            <a:avLst/>
          </a:prstGeom>
        </p:spPr>
        <p:txBody>
          <a:bodyPr lIns="0" tIns="0" rIns="0" bIns="0" rtlCol="0" anchor="t">
            <a:spAutoFit/>
          </a:bodyPr>
          <a:lstStyle/>
          <a:p>
            <a:pPr algn="ctr">
              <a:lnSpc>
                <a:spcPts val="9359"/>
              </a:lnSpc>
            </a:pPr>
            <a:r>
              <a:rPr lang="en-US" sz="7799" b="1" dirty="0">
                <a:solidFill>
                  <a:srgbClr val="FFBD59"/>
                </a:solidFill>
                <a:latin typeface="Poppins Bold"/>
                <a:ea typeface="Poppins Bold"/>
                <a:cs typeface="Poppins Bold"/>
                <a:sym typeface="Poppins Bold"/>
              </a:rPr>
              <a:t>in particular sleep</a:t>
            </a:r>
          </a:p>
          <a:p>
            <a:pPr algn="ctr">
              <a:lnSpc>
                <a:spcPts val="9359"/>
              </a:lnSpc>
            </a:pPr>
            <a:endParaRPr lang="en-US" sz="7799" b="1" dirty="0">
              <a:solidFill>
                <a:srgbClr val="FFBD59"/>
              </a:solidFill>
              <a:latin typeface="Poppins Bold"/>
              <a:ea typeface="Poppins Bold"/>
              <a:cs typeface="Poppins Bold"/>
              <a:sym typeface="Poppins Bold"/>
            </a:endParaRPr>
          </a:p>
        </p:txBody>
      </p:sp>
      <p:sp>
        <p:nvSpPr>
          <p:cNvPr id="6" name="TextBox 5">
            <a:extLst>
              <a:ext uri="{FF2B5EF4-FFF2-40B4-BE49-F238E27FC236}">
                <a16:creationId xmlns:a16="http://schemas.microsoft.com/office/drawing/2014/main" id="{CFD8655F-0402-58ED-B1F2-F4CF8DF95643}"/>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
        <p:nvSpPr>
          <p:cNvPr id="8" name="TextBox 7">
            <a:extLst>
              <a:ext uri="{FF2B5EF4-FFF2-40B4-BE49-F238E27FC236}">
                <a16:creationId xmlns:a16="http://schemas.microsoft.com/office/drawing/2014/main" id="{6D02034E-0581-2362-DA53-69DD46309CBC}"/>
              </a:ext>
            </a:extLst>
          </p:cNvPr>
          <p:cNvSpPr txBox="1"/>
          <p:nvPr/>
        </p:nvSpPr>
        <p:spPr>
          <a:xfrm>
            <a:off x="1905000" y="5762685"/>
            <a:ext cx="15163800" cy="3046988"/>
          </a:xfrm>
          <a:prstGeom prst="rect">
            <a:avLst/>
          </a:prstGeom>
          <a:noFill/>
        </p:spPr>
        <p:txBody>
          <a:bodyPr wrap="square" rtlCol="0">
            <a:spAutoFit/>
          </a:bodyPr>
          <a:lstStyle/>
          <a:p>
            <a:pPr algn="ctr"/>
            <a:r>
              <a:rPr lang="en-GB" sz="9600" b="1" dirty="0">
                <a:solidFill>
                  <a:schemeClr val="bg1"/>
                </a:solidFill>
              </a:rPr>
              <a:t>The focus of this presentation is well-being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4408420"/>
            <a:chOff x="0" y="0"/>
            <a:chExt cx="2833290" cy="682980"/>
          </a:xfrm>
        </p:grpSpPr>
        <p:sp>
          <p:nvSpPr>
            <p:cNvPr id="3" name="Freeform 3"/>
            <p:cNvSpPr/>
            <p:nvPr/>
          </p:nvSpPr>
          <p:spPr>
            <a:xfrm>
              <a:off x="0" y="0"/>
              <a:ext cx="2833290" cy="682980"/>
            </a:xfrm>
            <a:custGeom>
              <a:avLst/>
              <a:gdLst/>
              <a:ahLst/>
              <a:cxnLst/>
              <a:rect l="l" t="t" r="r" b="b"/>
              <a:pathLst>
                <a:path w="2833290" h="682980">
                  <a:moveTo>
                    <a:pt x="0" y="0"/>
                  </a:moveTo>
                  <a:lnTo>
                    <a:pt x="2833290" y="0"/>
                  </a:lnTo>
                  <a:lnTo>
                    <a:pt x="2833290" y="682980"/>
                  </a:lnTo>
                  <a:lnTo>
                    <a:pt x="0" y="682980"/>
                  </a:lnTo>
                  <a:close/>
                </a:path>
              </a:pathLst>
            </a:custGeom>
            <a:blipFill>
              <a:blip r:embed="rId3"/>
              <a:stretch>
                <a:fillRect t="-44300" b="-132088"/>
              </a:stretch>
            </a:blipFill>
          </p:spPr>
          <p:txBody>
            <a:bodyPr/>
            <a:lstStyle/>
            <a:p>
              <a:endParaRPr lang="en-GB"/>
            </a:p>
          </p:txBody>
        </p:sp>
      </p:grpSp>
      <p:grpSp>
        <p:nvGrpSpPr>
          <p:cNvPr id="4" name="Group 4"/>
          <p:cNvGrpSpPr/>
          <p:nvPr/>
        </p:nvGrpSpPr>
        <p:grpSpPr>
          <a:xfrm>
            <a:off x="1028700" y="2204210"/>
            <a:ext cx="16501126" cy="2526091"/>
            <a:chOff x="0" y="0"/>
            <a:chExt cx="4345976" cy="665308"/>
          </a:xfrm>
        </p:grpSpPr>
        <p:sp>
          <p:nvSpPr>
            <p:cNvPr id="5" name="Freeform 5"/>
            <p:cNvSpPr/>
            <p:nvPr/>
          </p:nvSpPr>
          <p:spPr>
            <a:xfrm>
              <a:off x="0" y="0"/>
              <a:ext cx="4345975" cy="665308"/>
            </a:xfrm>
            <a:custGeom>
              <a:avLst/>
              <a:gdLst/>
              <a:ahLst/>
              <a:cxnLst/>
              <a:rect l="l" t="t" r="r" b="b"/>
              <a:pathLst>
                <a:path w="4345975" h="665308">
                  <a:moveTo>
                    <a:pt x="23928" y="0"/>
                  </a:moveTo>
                  <a:lnTo>
                    <a:pt x="4322047" y="0"/>
                  </a:lnTo>
                  <a:cubicBezTo>
                    <a:pt x="4328394" y="0"/>
                    <a:pt x="4334480" y="2521"/>
                    <a:pt x="4338967" y="7008"/>
                  </a:cubicBezTo>
                  <a:cubicBezTo>
                    <a:pt x="4343455" y="11496"/>
                    <a:pt x="4345975" y="17582"/>
                    <a:pt x="4345975" y="23928"/>
                  </a:cubicBezTo>
                  <a:lnTo>
                    <a:pt x="4345975" y="641380"/>
                  </a:lnTo>
                  <a:cubicBezTo>
                    <a:pt x="4345975" y="654595"/>
                    <a:pt x="4335263" y="665308"/>
                    <a:pt x="4322047" y="665308"/>
                  </a:cubicBezTo>
                  <a:lnTo>
                    <a:pt x="23928" y="665308"/>
                  </a:lnTo>
                  <a:cubicBezTo>
                    <a:pt x="10713" y="665308"/>
                    <a:pt x="0" y="654595"/>
                    <a:pt x="0" y="641380"/>
                  </a:cubicBezTo>
                  <a:lnTo>
                    <a:pt x="0" y="23928"/>
                  </a:lnTo>
                  <a:cubicBezTo>
                    <a:pt x="0" y="10713"/>
                    <a:pt x="10713" y="0"/>
                    <a:pt x="23928" y="0"/>
                  </a:cubicBezTo>
                  <a:close/>
                </a:path>
              </a:pathLst>
            </a:custGeom>
            <a:solidFill>
              <a:srgbClr val="BFB5AD"/>
            </a:solidFill>
          </p:spPr>
          <p:txBody>
            <a:bodyPr/>
            <a:lstStyle/>
            <a:p>
              <a:endParaRPr lang="en-GB"/>
            </a:p>
          </p:txBody>
        </p:sp>
        <p:sp>
          <p:nvSpPr>
            <p:cNvPr id="6" name="TextBox 6"/>
            <p:cNvSpPr txBox="1"/>
            <p:nvPr/>
          </p:nvSpPr>
          <p:spPr>
            <a:xfrm>
              <a:off x="0" y="-19050"/>
              <a:ext cx="4345976" cy="684358"/>
            </a:xfrm>
            <a:prstGeom prst="rect">
              <a:avLst/>
            </a:prstGeom>
          </p:spPr>
          <p:txBody>
            <a:bodyPr lIns="50800" tIns="50800" rIns="50800" bIns="50800" rtlCol="0" anchor="ctr"/>
            <a:lstStyle/>
            <a:p>
              <a:pPr algn="ctr">
                <a:lnSpc>
                  <a:spcPts val="2879"/>
                </a:lnSpc>
              </a:pPr>
              <a:endParaRPr/>
            </a:p>
          </p:txBody>
        </p:sp>
      </p:grpSp>
      <p:grpSp>
        <p:nvGrpSpPr>
          <p:cNvPr id="7" name="Group 7"/>
          <p:cNvGrpSpPr/>
          <p:nvPr/>
        </p:nvGrpSpPr>
        <p:grpSpPr>
          <a:xfrm>
            <a:off x="1028700" y="4871706"/>
            <a:ext cx="16501126" cy="4538994"/>
            <a:chOff x="0" y="0"/>
            <a:chExt cx="4345976" cy="1366003"/>
          </a:xfrm>
        </p:grpSpPr>
        <p:sp>
          <p:nvSpPr>
            <p:cNvPr id="8" name="Freeform 8"/>
            <p:cNvSpPr/>
            <p:nvPr/>
          </p:nvSpPr>
          <p:spPr>
            <a:xfrm>
              <a:off x="0" y="0"/>
              <a:ext cx="4345975" cy="1366002"/>
            </a:xfrm>
            <a:custGeom>
              <a:avLst/>
              <a:gdLst/>
              <a:ahLst/>
              <a:cxnLst/>
              <a:rect l="l" t="t" r="r" b="b"/>
              <a:pathLst>
                <a:path w="4345975" h="1366002">
                  <a:moveTo>
                    <a:pt x="14075" y="0"/>
                  </a:moveTo>
                  <a:lnTo>
                    <a:pt x="4331900" y="0"/>
                  </a:lnTo>
                  <a:cubicBezTo>
                    <a:pt x="4335633" y="0"/>
                    <a:pt x="4339213" y="1483"/>
                    <a:pt x="4341853" y="4123"/>
                  </a:cubicBezTo>
                  <a:cubicBezTo>
                    <a:pt x="4344493" y="6762"/>
                    <a:pt x="4345975" y="10342"/>
                    <a:pt x="4345975" y="14075"/>
                  </a:cubicBezTo>
                  <a:lnTo>
                    <a:pt x="4345975" y="1351927"/>
                  </a:lnTo>
                  <a:cubicBezTo>
                    <a:pt x="4345975" y="1355660"/>
                    <a:pt x="4344493" y="1359240"/>
                    <a:pt x="4341853" y="1361880"/>
                  </a:cubicBezTo>
                  <a:cubicBezTo>
                    <a:pt x="4339213" y="1364520"/>
                    <a:pt x="4335633" y="1366002"/>
                    <a:pt x="4331900" y="1366002"/>
                  </a:cubicBezTo>
                  <a:lnTo>
                    <a:pt x="14075" y="1366002"/>
                  </a:lnTo>
                  <a:cubicBezTo>
                    <a:pt x="6302" y="1366002"/>
                    <a:pt x="0" y="1359701"/>
                    <a:pt x="0" y="1351927"/>
                  </a:cubicBezTo>
                  <a:lnTo>
                    <a:pt x="0" y="14075"/>
                  </a:lnTo>
                  <a:cubicBezTo>
                    <a:pt x="0" y="10342"/>
                    <a:pt x="1483" y="6762"/>
                    <a:pt x="4123" y="4123"/>
                  </a:cubicBezTo>
                  <a:cubicBezTo>
                    <a:pt x="6762" y="1483"/>
                    <a:pt x="10342" y="0"/>
                    <a:pt x="14075" y="0"/>
                  </a:cubicBezTo>
                  <a:close/>
                </a:path>
              </a:pathLst>
            </a:custGeom>
            <a:solidFill>
              <a:srgbClr val="000000">
                <a:alpha val="0"/>
              </a:srgbClr>
            </a:solidFill>
            <a:ln w="38100" cap="rnd">
              <a:solidFill>
                <a:srgbClr val="FFFFFF"/>
              </a:solidFill>
              <a:prstDash val="lgDash"/>
              <a:round/>
            </a:ln>
          </p:spPr>
          <p:txBody>
            <a:bodyPr/>
            <a:lstStyle/>
            <a:p>
              <a:endParaRPr lang="en-GB"/>
            </a:p>
          </p:txBody>
        </p:sp>
        <p:sp>
          <p:nvSpPr>
            <p:cNvPr id="9" name="TextBox 9"/>
            <p:cNvSpPr txBox="1"/>
            <p:nvPr/>
          </p:nvSpPr>
          <p:spPr>
            <a:xfrm>
              <a:off x="0" y="-19050"/>
              <a:ext cx="4345976" cy="1385053"/>
            </a:xfrm>
            <a:prstGeom prst="rect">
              <a:avLst/>
            </a:prstGeom>
          </p:spPr>
          <p:txBody>
            <a:bodyPr lIns="50800" tIns="50800" rIns="50800" bIns="50800" rtlCol="0" anchor="ctr"/>
            <a:lstStyle/>
            <a:p>
              <a:pPr algn="ctr">
                <a:lnSpc>
                  <a:spcPts val="2879"/>
                </a:lnSpc>
              </a:pPr>
              <a:endParaRPr/>
            </a:p>
          </p:txBody>
        </p:sp>
      </p:grpSp>
      <p:sp>
        <p:nvSpPr>
          <p:cNvPr id="10" name="Freeform 10"/>
          <p:cNvSpPr/>
          <p:nvPr/>
        </p:nvSpPr>
        <p:spPr>
          <a:xfrm>
            <a:off x="-2996841" y="7808106"/>
            <a:ext cx="5968189" cy="4114800"/>
          </a:xfrm>
          <a:custGeom>
            <a:avLst/>
            <a:gdLst/>
            <a:ahLst/>
            <a:cxnLst/>
            <a:rect l="l" t="t" r="r" b="b"/>
            <a:pathLst>
              <a:path w="5968189" h="4114800">
                <a:moveTo>
                  <a:pt x="0" y="0"/>
                </a:moveTo>
                <a:lnTo>
                  <a:pt x="5968189" y="0"/>
                </a:lnTo>
                <a:lnTo>
                  <a:pt x="596818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Freeform 11"/>
          <p:cNvSpPr/>
          <p:nvPr/>
        </p:nvSpPr>
        <p:spPr>
          <a:xfrm flipH="1">
            <a:off x="15316652" y="7808106"/>
            <a:ext cx="5968189" cy="4114800"/>
          </a:xfrm>
          <a:custGeom>
            <a:avLst/>
            <a:gdLst/>
            <a:ahLst/>
            <a:cxnLst/>
            <a:rect l="l" t="t" r="r" b="b"/>
            <a:pathLst>
              <a:path w="5968189" h="4114800">
                <a:moveTo>
                  <a:pt x="5968189" y="0"/>
                </a:moveTo>
                <a:lnTo>
                  <a:pt x="0" y="0"/>
                </a:lnTo>
                <a:lnTo>
                  <a:pt x="0" y="4114800"/>
                </a:lnTo>
                <a:lnTo>
                  <a:pt x="5968189" y="4114800"/>
                </a:lnTo>
                <a:lnTo>
                  <a:pt x="5968189"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TextBox 12"/>
          <p:cNvSpPr txBox="1"/>
          <p:nvPr/>
        </p:nvSpPr>
        <p:spPr>
          <a:xfrm>
            <a:off x="1280793" y="2370686"/>
            <a:ext cx="15723263" cy="3428313"/>
          </a:xfrm>
          <a:prstGeom prst="rect">
            <a:avLst/>
          </a:prstGeom>
        </p:spPr>
        <p:txBody>
          <a:bodyPr lIns="0" tIns="0" rIns="0" bIns="0" rtlCol="0" anchor="t">
            <a:spAutoFit/>
          </a:bodyPr>
          <a:lstStyle/>
          <a:p>
            <a:pPr algn="ctr">
              <a:lnSpc>
                <a:spcPts val="8758"/>
              </a:lnSpc>
            </a:pPr>
            <a:r>
              <a:rPr lang="en-US" sz="7298">
                <a:solidFill>
                  <a:srgbClr val="000000"/>
                </a:solidFill>
                <a:latin typeface="Open Sauce"/>
                <a:ea typeface="Open Sauce"/>
                <a:cs typeface="Open Sauce"/>
                <a:sym typeface="Open Sauce"/>
              </a:rPr>
              <a:t>BUT MANAGING OUR WELLBEING ISN’T ALWAYS EASY</a:t>
            </a:r>
          </a:p>
          <a:p>
            <a:pPr algn="ctr">
              <a:lnSpc>
                <a:spcPts val="9598"/>
              </a:lnSpc>
            </a:pPr>
            <a:endParaRPr lang="en-US" sz="7298">
              <a:solidFill>
                <a:srgbClr val="000000"/>
              </a:solidFill>
              <a:latin typeface="Open Sauce"/>
              <a:ea typeface="Open Sauce"/>
              <a:cs typeface="Open Sauce"/>
              <a:sym typeface="Open Sauce"/>
            </a:endParaRPr>
          </a:p>
        </p:txBody>
      </p:sp>
      <p:sp>
        <p:nvSpPr>
          <p:cNvPr id="13" name="TextBox 13"/>
          <p:cNvSpPr txBox="1"/>
          <p:nvPr/>
        </p:nvSpPr>
        <p:spPr>
          <a:xfrm>
            <a:off x="914400" y="5010150"/>
            <a:ext cx="16459200" cy="5541517"/>
          </a:xfrm>
          <a:prstGeom prst="rect">
            <a:avLst/>
          </a:prstGeom>
        </p:spPr>
        <p:txBody>
          <a:bodyPr wrap="square" lIns="0" tIns="0" rIns="0" bIns="0" rtlCol="0" anchor="t">
            <a:spAutoFit/>
          </a:bodyPr>
          <a:lstStyle/>
          <a:p>
            <a:pPr algn="ctr">
              <a:lnSpc>
                <a:spcPts val="4848"/>
              </a:lnSpc>
            </a:pPr>
            <a:r>
              <a:rPr lang="en-US" sz="4040" b="1" dirty="0">
                <a:solidFill>
                  <a:srgbClr val="FFC000"/>
                </a:solidFill>
                <a:latin typeface="Poppins"/>
                <a:ea typeface="Poppins"/>
                <a:cs typeface="Poppins"/>
                <a:sym typeface="Poppins"/>
              </a:rPr>
              <a:t>Jack Kornfield quote</a:t>
            </a:r>
          </a:p>
          <a:p>
            <a:pPr algn="ctr">
              <a:lnSpc>
                <a:spcPts val="4848"/>
              </a:lnSpc>
            </a:pPr>
            <a:r>
              <a:rPr lang="en-US" sz="3600" dirty="0">
                <a:solidFill>
                  <a:srgbClr val="FFFFFF"/>
                </a:solidFill>
                <a:latin typeface="Poppins"/>
                <a:ea typeface="Poppins"/>
                <a:cs typeface="Poppins"/>
                <a:sym typeface="Poppins"/>
              </a:rPr>
              <a:t>“If you can sit quietly after difficult news; if in financial downturns you remain perfectly calm; if you can see your </a:t>
            </a:r>
            <a:r>
              <a:rPr lang="en-US" sz="3600" dirty="0" err="1">
                <a:solidFill>
                  <a:srgbClr val="FFFFFF"/>
                </a:solidFill>
                <a:latin typeface="Poppins"/>
                <a:ea typeface="Poppins"/>
                <a:cs typeface="Poppins"/>
                <a:sym typeface="Poppins"/>
              </a:rPr>
              <a:t>neighbours</a:t>
            </a:r>
            <a:r>
              <a:rPr lang="en-US" sz="3600" dirty="0">
                <a:solidFill>
                  <a:srgbClr val="FFFFFF"/>
                </a:solidFill>
                <a:latin typeface="Poppins"/>
                <a:ea typeface="Poppins"/>
                <a:cs typeface="Poppins"/>
                <a:sym typeface="Poppins"/>
              </a:rPr>
              <a:t> travel to fantastic places without a twinge of jealousy; if you can happily eat whatever is put on your plate; if you can fall asleep after a day of running around without a drink or a pill; if you can always find contentment just where you are…</a:t>
            </a:r>
          </a:p>
          <a:p>
            <a:pPr algn="ctr">
              <a:lnSpc>
                <a:spcPts val="4848"/>
              </a:lnSpc>
            </a:pPr>
            <a:endParaRPr lang="en-US" sz="4040" dirty="0">
              <a:solidFill>
                <a:srgbClr val="FFFFFF"/>
              </a:solidFill>
              <a:latin typeface="Poppins"/>
              <a:ea typeface="Poppins"/>
              <a:cs typeface="Poppins"/>
              <a:sym typeface="Poppins"/>
            </a:endParaRPr>
          </a:p>
          <a:p>
            <a:pPr algn="ctr">
              <a:lnSpc>
                <a:spcPts val="4848"/>
              </a:lnSpc>
            </a:pPr>
            <a:endParaRPr lang="en-US" sz="4040" dirty="0">
              <a:solidFill>
                <a:srgbClr val="FFFFFF"/>
              </a:solidFill>
              <a:latin typeface="Poppins"/>
              <a:ea typeface="Poppins"/>
              <a:cs typeface="Poppins"/>
              <a:sym typeface="Poppins"/>
            </a:endParaRPr>
          </a:p>
        </p:txBody>
      </p:sp>
      <p:sp>
        <p:nvSpPr>
          <p:cNvPr id="14" name="Freeform 14"/>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5"/>
            <a:stretch>
              <a:fillRect/>
            </a:stretch>
          </a:blipFill>
        </p:spPr>
        <p:txBody>
          <a:bodyPr/>
          <a:lstStyle/>
          <a:p>
            <a:endParaRPr lang="en-GB"/>
          </a:p>
        </p:txBody>
      </p:sp>
      <p:sp>
        <p:nvSpPr>
          <p:cNvPr id="15" name="TextBox 14">
            <a:extLst>
              <a:ext uri="{FF2B5EF4-FFF2-40B4-BE49-F238E27FC236}">
                <a16:creationId xmlns:a16="http://schemas.microsoft.com/office/drawing/2014/main" id="{5AFEEB76-3DAC-2787-7BBD-46B3CD8DDC56}"/>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548640"/>
            <a:ext cx="18288000" cy="11384280"/>
          </a:xfrm>
          <a:custGeom>
            <a:avLst/>
            <a:gdLst/>
            <a:ahLst/>
            <a:cxnLst/>
            <a:rect l="l" t="t" r="r" b="b"/>
            <a:pathLst>
              <a:path w="18288000" h="11384280">
                <a:moveTo>
                  <a:pt x="0" y="0"/>
                </a:moveTo>
                <a:lnTo>
                  <a:pt x="18288000" y="0"/>
                </a:lnTo>
                <a:lnTo>
                  <a:pt x="18288000" y="11384280"/>
                </a:lnTo>
                <a:lnTo>
                  <a:pt x="0" y="11384280"/>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821896" y="1626815"/>
            <a:ext cx="16644207" cy="1190625"/>
          </a:xfrm>
          <a:prstGeom prst="rect">
            <a:avLst/>
          </a:prstGeom>
        </p:spPr>
        <p:txBody>
          <a:bodyPr lIns="0" tIns="0" rIns="0" bIns="0" rtlCol="0" anchor="t">
            <a:spAutoFit/>
          </a:bodyPr>
          <a:lstStyle/>
          <a:p>
            <a:pPr algn="ctr">
              <a:lnSpc>
                <a:spcPts val="9480"/>
              </a:lnSpc>
            </a:pPr>
            <a:r>
              <a:rPr lang="en-US" sz="7900" b="1">
                <a:solidFill>
                  <a:srgbClr val="55382B"/>
                </a:solidFill>
                <a:latin typeface="Open Sauce Bold"/>
                <a:ea typeface="Open Sauce Bold"/>
                <a:cs typeface="Open Sauce Bold"/>
                <a:sym typeface="Open Sauce Bold"/>
              </a:rPr>
              <a:t>…YOU ARE PROBABLY A DOG.”</a:t>
            </a:r>
          </a:p>
        </p:txBody>
      </p:sp>
      <p:sp>
        <p:nvSpPr>
          <p:cNvPr id="4" name="Freeform 4"/>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3"/>
            <a:stretch>
              <a:fillRect/>
            </a:stretch>
          </a:blipFill>
        </p:spPr>
        <p:txBody>
          <a:bodyPr/>
          <a:lstStyle/>
          <a:p>
            <a:endParaRPr lang="en-GB"/>
          </a:p>
        </p:txBody>
      </p:sp>
      <p:sp>
        <p:nvSpPr>
          <p:cNvPr id="5" name="TextBox 4">
            <a:extLst>
              <a:ext uri="{FF2B5EF4-FFF2-40B4-BE49-F238E27FC236}">
                <a16:creationId xmlns:a16="http://schemas.microsoft.com/office/drawing/2014/main" id="{A3777AFC-2777-1250-D782-2585F1E32B31}"/>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005388"/>
            <a:ext cx="18458201" cy="12297776"/>
          </a:xfrm>
          <a:custGeom>
            <a:avLst/>
            <a:gdLst/>
            <a:ahLst/>
            <a:cxnLst/>
            <a:rect l="l" t="t" r="r" b="b"/>
            <a:pathLst>
              <a:path w="18458201" h="12297776">
                <a:moveTo>
                  <a:pt x="0" y="0"/>
                </a:moveTo>
                <a:lnTo>
                  <a:pt x="18458201" y="0"/>
                </a:lnTo>
                <a:lnTo>
                  <a:pt x="18458201" y="12297776"/>
                </a:lnTo>
                <a:lnTo>
                  <a:pt x="0" y="12297776"/>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361606" y="2726452"/>
            <a:ext cx="1948253" cy="7851864"/>
            <a:chOff x="0" y="0"/>
            <a:chExt cx="513120" cy="2067981"/>
          </a:xfrm>
        </p:grpSpPr>
        <p:sp>
          <p:nvSpPr>
            <p:cNvPr id="4" name="Freeform 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3131"/>
            </a:solidFill>
          </p:spPr>
          <p:txBody>
            <a:bodyPr/>
            <a:lstStyle/>
            <a:p>
              <a:endParaRPr lang="en-GB"/>
            </a:p>
          </p:txBody>
        </p:sp>
        <p:sp>
          <p:nvSpPr>
            <p:cNvPr id="5" name="TextBox 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22740" y="2953220"/>
            <a:ext cx="1464085" cy="1756025"/>
          </a:xfrm>
          <a:custGeom>
            <a:avLst/>
            <a:gdLst/>
            <a:ahLst/>
            <a:cxnLst/>
            <a:rect l="l" t="t" r="r" b="b"/>
            <a:pathLst>
              <a:path w="1464085" h="1756025">
                <a:moveTo>
                  <a:pt x="0" y="0"/>
                </a:moveTo>
                <a:lnTo>
                  <a:pt x="1464086" y="0"/>
                </a:lnTo>
                <a:lnTo>
                  <a:pt x="1464086" y="1756025"/>
                </a:lnTo>
                <a:lnTo>
                  <a:pt x="0" y="17560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a:off x="361606" y="1038225"/>
            <a:ext cx="16644207" cy="1190625"/>
          </a:xfrm>
          <a:prstGeom prst="rect">
            <a:avLst/>
          </a:prstGeom>
        </p:spPr>
        <p:txBody>
          <a:bodyPr lIns="0" tIns="0" rIns="0" bIns="0" rtlCol="0" anchor="t">
            <a:spAutoFit/>
          </a:bodyPr>
          <a:lstStyle/>
          <a:p>
            <a:pPr algn="l">
              <a:lnSpc>
                <a:spcPts val="9480"/>
              </a:lnSpc>
            </a:pPr>
            <a:r>
              <a:rPr lang="en-US" sz="7900">
                <a:solidFill>
                  <a:srgbClr val="FFFFFF"/>
                </a:solidFill>
                <a:latin typeface="Open Sauce"/>
                <a:ea typeface="Open Sauce"/>
                <a:cs typeface="Open Sauce"/>
                <a:sym typeface="Open Sauce"/>
              </a:rPr>
              <a:t>PILLARS OF WELL-BEING</a:t>
            </a:r>
          </a:p>
        </p:txBody>
      </p:sp>
      <p:sp>
        <p:nvSpPr>
          <p:cNvPr id="8" name="TextBox 8"/>
          <p:cNvSpPr txBox="1"/>
          <p:nvPr/>
        </p:nvSpPr>
        <p:spPr>
          <a:xfrm rot="5400000">
            <a:off x="-1155826" y="6922066"/>
            <a:ext cx="4900157" cy="1343025"/>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Good</a:t>
            </a:r>
          </a:p>
          <a:p>
            <a:pPr algn="ctr">
              <a:lnSpc>
                <a:spcPts val="5193"/>
              </a:lnSpc>
              <a:spcBef>
                <a:spcPct val="0"/>
              </a:spcBef>
            </a:pPr>
            <a:r>
              <a:rPr lang="en-US" sz="4327" b="1">
                <a:solidFill>
                  <a:srgbClr val="FFFFFF"/>
                </a:solidFill>
                <a:latin typeface="Poppins Bold"/>
                <a:ea typeface="Poppins Bold"/>
                <a:cs typeface="Poppins Bold"/>
                <a:sym typeface="Poppins Bold"/>
              </a:rPr>
              <a:t>Nutrition</a:t>
            </a:r>
          </a:p>
        </p:txBody>
      </p:sp>
      <p:sp>
        <p:nvSpPr>
          <p:cNvPr id="9" name="Freeform 9"/>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5"/>
            <a:stretch>
              <a:fillRect/>
            </a:stretch>
          </a:blipFill>
        </p:spPr>
        <p:txBody>
          <a:bodyPr/>
          <a:lstStyle/>
          <a:p>
            <a:endParaRPr lang="en-GB"/>
          </a:p>
        </p:txBody>
      </p:sp>
      <p:sp>
        <p:nvSpPr>
          <p:cNvPr id="10" name="TextBox 9">
            <a:extLst>
              <a:ext uri="{FF2B5EF4-FFF2-40B4-BE49-F238E27FC236}">
                <a16:creationId xmlns:a16="http://schemas.microsoft.com/office/drawing/2014/main" id="{D235C73F-E9B8-1F7F-4137-ED1E8A56799E}"/>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005388"/>
            <a:ext cx="18458201" cy="12297776"/>
          </a:xfrm>
          <a:custGeom>
            <a:avLst/>
            <a:gdLst/>
            <a:ahLst/>
            <a:cxnLst/>
            <a:rect l="l" t="t" r="r" b="b"/>
            <a:pathLst>
              <a:path w="18458201" h="12297776">
                <a:moveTo>
                  <a:pt x="0" y="0"/>
                </a:moveTo>
                <a:lnTo>
                  <a:pt x="18458201" y="0"/>
                </a:lnTo>
                <a:lnTo>
                  <a:pt x="18458201" y="12297776"/>
                </a:lnTo>
                <a:lnTo>
                  <a:pt x="0" y="12297776"/>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361606" y="2726452"/>
            <a:ext cx="1948253" cy="7851864"/>
            <a:chOff x="0" y="0"/>
            <a:chExt cx="513120" cy="2067981"/>
          </a:xfrm>
        </p:grpSpPr>
        <p:sp>
          <p:nvSpPr>
            <p:cNvPr id="4" name="Freeform 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3131"/>
            </a:solidFill>
          </p:spPr>
          <p:txBody>
            <a:bodyPr/>
            <a:lstStyle/>
            <a:p>
              <a:endParaRPr lang="en-GB"/>
            </a:p>
          </p:txBody>
        </p:sp>
        <p:sp>
          <p:nvSpPr>
            <p:cNvPr id="5" name="TextBox 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22740" y="2953220"/>
            <a:ext cx="1464085" cy="1756025"/>
          </a:xfrm>
          <a:custGeom>
            <a:avLst/>
            <a:gdLst/>
            <a:ahLst/>
            <a:cxnLst/>
            <a:rect l="l" t="t" r="r" b="b"/>
            <a:pathLst>
              <a:path w="1464085" h="1756025">
                <a:moveTo>
                  <a:pt x="0" y="0"/>
                </a:moveTo>
                <a:lnTo>
                  <a:pt x="1464086" y="0"/>
                </a:lnTo>
                <a:lnTo>
                  <a:pt x="1464086" y="1756025"/>
                </a:lnTo>
                <a:lnTo>
                  <a:pt x="0" y="17560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2641087" y="2726452"/>
            <a:ext cx="1948253" cy="7851864"/>
            <a:chOff x="0" y="0"/>
            <a:chExt cx="513120" cy="2067981"/>
          </a:xfrm>
        </p:grpSpPr>
        <p:sp>
          <p:nvSpPr>
            <p:cNvPr id="8" name="Freeform 8"/>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97B2"/>
            </a:solidFill>
          </p:spPr>
          <p:txBody>
            <a:bodyPr/>
            <a:lstStyle/>
            <a:p>
              <a:endParaRPr lang="en-GB"/>
            </a:p>
          </p:txBody>
        </p:sp>
        <p:sp>
          <p:nvSpPr>
            <p:cNvPr id="9" name="TextBox 9"/>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0" name="Freeform 10"/>
          <p:cNvSpPr/>
          <p:nvPr/>
        </p:nvSpPr>
        <p:spPr>
          <a:xfrm>
            <a:off x="3135509" y="2915958"/>
            <a:ext cx="959408" cy="1793286"/>
          </a:xfrm>
          <a:custGeom>
            <a:avLst/>
            <a:gdLst/>
            <a:ahLst/>
            <a:cxnLst/>
            <a:rect l="l" t="t" r="r" b="b"/>
            <a:pathLst>
              <a:path w="959408" h="1793286">
                <a:moveTo>
                  <a:pt x="0" y="0"/>
                </a:moveTo>
                <a:lnTo>
                  <a:pt x="959408" y="0"/>
                </a:lnTo>
                <a:lnTo>
                  <a:pt x="959408" y="1793287"/>
                </a:lnTo>
                <a:lnTo>
                  <a:pt x="0" y="179328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 name="TextBox 11"/>
          <p:cNvSpPr txBox="1"/>
          <p:nvPr/>
        </p:nvSpPr>
        <p:spPr>
          <a:xfrm>
            <a:off x="361606" y="1038225"/>
            <a:ext cx="16644207" cy="1190625"/>
          </a:xfrm>
          <a:prstGeom prst="rect">
            <a:avLst/>
          </a:prstGeom>
        </p:spPr>
        <p:txBody>
          <a:bodyPr lIns="0" tIns="0" rIns="0" bIns="0" rtlCol="0" anchor="t">
            <a:spAutoFit/>
          </a:bodyPr>
          <a:lstStyle/>
          <a:p>
            <a:pPr algn="l">
              <a:lnSpc>
                <a:spcPts val="9480"/>
              </a:lnSpc>
            </a:pPr>
            <a:r>
              <a:rPr lang="en-US" sz="7900">
                <a:solidFill>
                  <a:srgbClr val="FFFFFF"/>
                </a:solidFill>
                <a:latin typeface="Open Sauce"/>
                <a:ea typeface="Open Sauce"/>
                <a:cs typeface="Open Sauce"/>
                <a:sym typeface="Open Sauce"/>
              </a:rPr>
              <a:t>PILLARS OF WELL-BEING</a:t>
            </a:r>
          </a:p>
        </p:txBody>
      </p:sp>
      <p:sp>
        <p:nvSpPr>
          <p:cNvPr id="12" name="TextBox 12"/>
          <p:cNvSpPr txBox="1"/>
          <p:nvPr/>
        </p:nvSpPr>
        <p:spPr>
          <a:xfrm rot="5400000">
            <a:off x="-1155826" y="6922066"/>
            <a:ext cx="4900157" cy="1343025"/>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Good</a:t>
            </a:r>
          </a:p>
          <a:p>
            <a:pPr algn="ctr">
              <a:lnSpc>
                <a:spcPts val="5193"/>
              </a:lnSpc>
              <a:spcBef>
                <a:spcPct val="0"/>
              </a:spcBef>
            </a:pPr>
            <a:r>
              <a:rPr lang="en-US" sz="4327" b="1">
                <a:solidFill>
                  <a:srgbClr val="FFFFFF"/>
                </a:solidFill>
                <a:latin typeface="Poppins Bold"/>
                <a:ea typeface="Poppins Bold"/>
                <a:cs typeface="Poppins Bold"/>
                <a:sym typeface="Poppins Bold"/>
              </a:rPr>
              <a:t>Nutrition</a:t>
            </a:r>
          </a:p>
        </p:txBody>
      </p:sp>
      <p:sp>
        <p:nvSpPr>
          <p:cNvPr id="13" name="TextBox 13"/>
          <p:cNvSpPr txBox="1"/>
          <p:nvPr/>
        </p:nvSpPr>
        <p:spPr>
          <a:xfrm rot="5400000">
            <a:off x="117942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Exercise</a:t>
            </a:r>
          </a:p>
        </p:txBody>
      </p:sp>
      <p:sp>
        <p:nvSpPr>
          <p:cNvPr id="14" name="Freeform 14"/>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6"/>
            <a:stretch>
              <a:fillRect/>
            </a:stretch>
          </a:blipFill>
        </p:spPr>
        <p:txBody>
          <a:bodyPr/>
          <a:lstStyle/>
          <a:p>
            <a:endParaRPr lang="en-GB"/>
          </a:p>
        </p:txBody>
      </p:sp>
      <p:sp>
        <p:nvSpPr>
          <p:cNvPr id="15" name="TextBox 14">
            <a:extLst>
              <a:ext uri="{FF2B5EF4-FFF2-40B4-BE49-F238E27FC236}">
                <a16:creationId xmlns:a16="http://schemas.microsoft.com/office/drawing/2014/main" id="{683E5921-3B87-9707-A492-5170429E9817}"/>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005388"/>
            <a:ext cx="18458201" cy="12297776"/>
          </a:xfrm>
          <a:custGeom>
            <a:avLst/>
            <a:gdLst/>
            <a:ahLst/>
            <a:cxnLst/>
            <a:rect l="l" t="t" r="r" b="b"/>
            <a:pathLst>
              <a:path w="18458201" h="12297776">
                <a:moveTo>
                  <a:pt x="0" y="0"/>
                </a:moveTo>
                <a:lnTo>
                  <a:pt x="18458201" y="0"/>
                </a:lnTo>
                <a:lnTo>
                  <a:pt x="18458201" y="12297776"/>
                </a:lnTo>
                <a:lnTo>
                  <a:pt x="0" y="12297776"/>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361606" y="2726452"/>
            <a:ext cx="1948253" cy="7851864"/>
            <a:chOff x="0" y="0"/>
            <a:chExt cx="513120" cy="2067981"/>
          </a:xfrm>
        </p:grpSpPr>
        <p:sp>
          <p:nvSpPr>
            <p:cNvPr id="4" name="Freeform 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3131"/>
            </a:solidFill>
          </p:spPr>
          <p:txBody>
            <a:bodyPr/>
            <a:lstStyle/>
            <a:p>
              <a:endParaRPr lang="en-GB"/>
            </a:p>
          </p:txBody>
        </p:sp>
        <p:sp>
          <p:nvSpPr>
            <p:cNvPr id="5" name="TextBox 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22740" y="2953220"/>
            <a:ext cx="1464085" cy="1756025"/>
          </a:xfrm>
          <a:custGeom>
            <a:avLst/>
            <a:gdLst/>
            <a:ahLst/>
            <a:cxnLst/>
            <a:rect l="l" t="t" r="r" b="b"/>
            <a:pathLst>
              <a:path w="1464085" h="1756025">
                <a:moveTo>
                  <a:pt x="0" y="0"/>
                </a:moveTo>
                <a:lnTo>
                  <a:pt x="1464086" y="0"/>
                </a:lnTo>
                <a:lnTo>
                  <a:pt x="1464086" y="1756025"/>
                </a:lnTo>
                <a:lnTo>
                  <a:pt x="0" y="17560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2641087" y="2726452"/>
            <a:ext cx="1948253" cy="7851864"/>
            <a:chOff x="0" y="0"/>
            <a:chExt cx="513120" cy="2067981"/>
          </a:xfrm>
        </p:grpSpPr>
        <p:sp>
          <p:nvSpPr>
            <p:cNvPr id="8" name="Freeform 8"/>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97B2"/>
            </a:solidFill>
          </p:spPr>
          <p:txBody>
            <a:bodyPr/>
            <a:lstStyle/>
            <a:p>
              <a:endParaRPr lang="en-GB"/>
            </a:p>
          </p:txBody>
        </p:sp>
        <p:sp>
          <p:nvSpPr>
            <p:cNvPr id="9" name="TextBox 9"/>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0" name="Freeform 10"/>
          <p:cNvSpPr/>
          <p:nvPr/>
        </p:nvSpPr>
        <p:spPr>
          <a:xfrm>
            <a:off x="3135509" y="2915958"/>
            <a:ext cx="959408" cy="1793286"/>
          </a:xfrm>
          <a:custGeom>
            <a:avLst/>
            <a:gdLst/>
            <a:ahLst/>
            <a:cxnLst/>
            <a:rect l="l" t="t" r="r" b="b"/>
            <a:pathLst>
              <a:path w="959408" h="1793286">
                <a:moveTo>
                  <a:pt x="0" y="0"/>
                </a:moveTo>
                <a:lnTo>
                  <a:pt x="959408" y="0"/>
                </a:lnTo>
                <a:lnTo>
                  <a:pt x="959408" y="1793287"/>
                </a:lnTo>
                <a:lnTo>
                  <a:pt x="0" y="179328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1" name="Group 11"/>
          <p:cNvGrpSpPr/>
          <p:nvPr/>
        </p:nvGrpSpPr>
        <p:grpSpPr>
          <a:xfrm>
            <a:off x="4922715" y="2726452"/>
            <a:ext cx="1948253" cy="7851864"/>
            <a:chOff x="0" y="0"/>
            <a:chExt cx="513120" cy="2067981"/>
          </a:xfrm>
        </p:grpSpPr>
        <p:sp>
          <p:nvSpPr>
            <p:cNvPr id="12" name="Freeform 12"/>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BD59"/>
            </a:solidFill>
          </p:spPr>
          <p:txBody>
            <a:bodyPr/>
            <a:lstStyle/>
            <a:p>
              <a:endParaRPr lang="en-GB"/>
            </a:p>
          </p:txBody>
        </p:sp>
        <p:sp>
          <p:nvSpPr>
            <p:cNvPr id="13" name="TextBox 13"/>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4" name="Freeform 14"/>
          <p:cNvSpPr/>
          <p:nvPr/>
        </p:nvSpPr>
        <p:spPr>
          <a:xfrm>
            <a:off x="5085269" y="3086100"/>
            <a:ext cx="1623145" cy="1623145"/>
          </a:xfrm>
          <a:custGeom>
            <a:avLst/>
            <a:gdLst/>
            <a:ahLst/>
            <a:cxnLst/>
            <a:rect l="l" t="t" r="r" b="b"/>
            <a:pathLst>
              <a:path w="1623145" h="1623145">
                <a:moveTo>
                  <a:pt x="0" y="0"/>
                </a:moveTo>
                <a:lnTo>
                  <a:pt x="1623145" y="0"/>
                </a:lnTo>
                <a:lnTo>
                  <a:pt x="1623145" y="1623145"/>
                </a:lnTo>
                <a:lnTo>
                  <a:pt x="0" y="162314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5" name="TextBox 15"/>
          <p:cNvSpPr txBox="1"/>
          <p:nvPr/>
        </p:nvSpPr>
        <p:spPr>
          <a:xfrm>
            <a:off x="361606" y="1038225"/>
            <a:ext cx="16644207" cy="1190625"/>
          </a:xfrm>
          <a:prstGeom prst="rect">
            <a:avLst/>
          </a:prstGeom>
        </p:spPr>
        <p:txBody>
          <a:bodyPr lIns="0" tIns="0" rIns="0" bIns="0" rtlCol="0" anchor="t">
            <a:spAutoFit/>
          </a:bodyPr>
          <a:lstStyle/>
          <a:p>
            <a:pPr algn="l">
              <a:lnSpc>
                <a:spcPts val="9480"/>
              </a:lnSpc>
            </a:pPr>
            <a:r>
              <a:rPr lang="en-US" sz="7900">
                <a:solidFill>
                  <a:srgbClr val="FFFFFF"/>
                </a:solidFill>
                <a:latin typeface="Open Sauce"/>
                <a:ea typeface="Open Sauce"/>
                <a:cs typeface="Open Sauce"/>
                <a:sym typeface="Open Sauce"/>
              </a:rPr>
              <a:t>PILLARS OF WELL-BEING</a:t>
            </a:r>
          </a:p>
        </p:txBody>
      </p:sp>
      <p:sp>
        <p:nvSpPr>
          <p:cNvPr id="16" name="TextBox 16"/>
          <p:cNvSpPr txBox="1"/>
          <p:nvPr/>
        </p:nvSpPr>
        <p:spPr>
          <a:xfrm rot="5400000">
            <a:off x="-1155826" y="6922066"/>
            <a:ext cx="4900157" cy="1343025"/>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Good</a:t>
            </a:r>
          </a:p>
          <a:p>
            <a:pPr algn="ctr">
              <a:lnSpc>
                <a:spcPts val="5193"/>
              </a:lnSpc>
              <a:spcBef>
                <a:spcPct val="0"/>
              </a:spcBef>
            </a:pPr>
            <a:r>
              <a:rPr lang="en-US" sz="4327" b="1">
                <a:solidFill>
                  <a:srgbClr val="FFFFFF"/>
                </a:solidFill>
                <a:latin typeface="Poppins Bold"/>
                <a:ea typeface="Poppins Bold"/>
                <a:cs typeface="Poppins Bold"/>
                <a:sym typeface="Poppins Bold"/>
              </a:rPr>
              <a:t>Nutrition</a:t>
            </a:r>
          </a:p>
        </p:txBody>
      </p:sp>
      <p:sp>
        <p:nvSpPr>
          <p:cNvPr id="17" name="TextBox 17"/>
          <p:cNvSpPr txBox="1"/>
          <p:nvPr/>
        </p:nvSpPr>
        <p:spPr>
          <a:xfrm rot="5400000">
            <a:off x="117942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Exercise</a:t>
            </a:r>
          </a:p>
        </p:txBody>
      </p:sp>
      <p:sp>
        <p:nvSpPr>
          <p:cNvPr id="18" name="TextBox 18"/>
          <p:cNvSpPr txBox="1"/>
          <p:nvPr/>
        </p:nvSpPr>
        <p:spPr>
          <a:xfrm rot="5400000">
            <a:off x="3461050"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Sleep</a:t>
            </a:r>
          </a:p>
        </p:txBody>
      </p:sp>
      <p:sp>
        <p:nvSpPr>
          <p:cNvPr id="19" name="Freeform 19"/>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7"/>
            <a:stretch>
              <a:fillRect/>
            </a:stretch>
          </a:blipFill>
        </p:spPr>
        <p:txBody>
          <a:bodyPr/>
          <a:lstStyle/>
          <a:p>
            <a:endParaRPr lang="en-GB"/>
          </a:p>
        </p:txBody>
      </p:sp>
      <p:sp>
        <p:nvSpPr>
          <p:cNvPr id="20" name="TextBox 19">
            <a:extLst>
              <a:ext uri="{FF2B5EF4-FFF2-40B4-BE49-F238E27FC236}">
                <a16:creationId xmlns:a16="http://schemas.microsoft.com/office/drawing/2014/main" id="{AD4BD229-41B6-A548-BF0A-F0975344050C}"/>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917"/>
        </a:solidFill>
        <a:effectLst/>
      </p:bgPr>
    </p:bg>
    <p:spTree>
      <p:nvGrpSpPr>
        <p:cNvPr id="1" name=""/>
        <p:cNvGrpSpPr/>
        <p:nvPr/>
      </p:nvGrpSpPr>
      <p:grpSpPr>
        <a:xfrm>
          <a:off x="0" y="0"/>
          <a:ext cx="0" cy="0"/>
          <a:chOff x="0" y="0"/>
          <a:chExt cx="0" cy="0"/>
        </a:xfrm>
      </p:grpSpPr>
      <p:sp>
        <p:nvSpPr>
          <p:cNvPr id="2" name="Freeform 2"/>
          <p:cNvSpPr/>
          <p:nvPr/>
        </p:nvSpPr>
        <p:spPr>
          <a:xfrm>
            <a:off x="0" y="-1005388"/>
            <a:ext cx="18458201" cy="12297776"/>
          </a:xfrm>
          <a:custGeom>
            <a:avLst/>
            <a:gdLst/>
            <a:ahLst/>
            <a:cxnLst/>
            <a:rect l="l" t="t" r="r" b="b"/>
            <a:pathLst>
              <a:path w="18458201" h="12297776">
                <a:moveTo>
                  <a:pt x="0" y="0"/>
                </a:moveTo>
                <a:lnTo>
                  <a:pt x="18458201" y="0"/>
                </a:lnTo>
                <a:lnTo>
                  <a:pt x="18458201" y="12297776"/>
                </a:lnTo>
                <a:lnTo>
                  <a:pt x="0" y="12297776"/>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361606" y="2726452"/>
            <a:ext cx="1948253" cy="7851864"/>
            <a:chOff x="0" y="0"/>
            <a:chExt cx="513120" cy="2067981"/>
          </a:xfrm>
        </p:grpSpPr>
        <p:sp>
          <p:nvSpPr>
            <p:cNvPr id="4" name="Freeform 4"/>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3131"/>
            </a:solidFill>
          </p:spPr>
          <p:txBody>
            <a:bodyPr/>
            <a:lstStyle/>
            <a:p>
              <a:endParaRPr lang="en-GB"/>
            </a:p>
          </p:txBody>
        </p:sp>
        <p:sp>
          <p:nvSpPr>
            <p:cNvPr id="5" name="TextBox 5"/>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22740" y="2953220"/>
            <a:ext cx="1464085" cy="1756025"/>
          </a:xfrm>
          <a:custGeom>
            <a:avLst/>
            <a:gdLst/>
            <a:ahLst/>
            <a:cxnLst/>
            <a:rect l="l" t="t" r="r" b="b"/>
            <a:pathLst>
              <a:path w="1464085" h="1756025">
                <a:moveTo>
                  <a:pt x="0" y="0"/>
                </a:moveTo>
                <a:lnTo>
                  <a:pt x="1464086" y="0"/>
                </a:lnTo>
                <a:lnTo>
                  <a:pt x="1464086" y="1756025"/>
                </a:lnTo>
                <a:lnTo>
                  <a:pt x="0" y="175602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2641087" y="2726452"/>
            <a:ext cx="1948253" cy="7851864"/>
            <a:chOff x="0" y="0"/>
            <a:chExt cx="513120" cy="2067981"/>
          </a:xfrm>
        </p:grpSpPr>
        <p:sp>
          <p:nvSpPr>
            <p:cNvPr id="8" name="Freeform 8"/>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97B2"/>
            </a:solidFill>
          </p:spPr>
          <p:txBody>
            <a:bodyPr/>
            <a:lstStyle/>
            <a:p>
              <a:endParaRPr lang="en-GB"/>
            </a:p>
          </p:txBody>
        </p:sp>
        <p:sp>
          <p:nvSpPr>
            <p:cNvPr id="9" name="TextBox 9"/>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0" name="Freeform 10"/>
          <p:cNvSpPr/>
          <p:nvPr/>
        </p:nvSpPr>
        <p:spPr>
          <a:xfrm>
            <a:off x="3135509" y="2915958"/>
            <a:ext cx="959408" cy="1793286"/>
          </a:xfrm>
          <a:custGeom>
            <a:avLst/>
            <a:gdLst/>
            <a:ahLst/>
            <a:cxnLst/>
            <a:rect l="l" t="t" r="r" b="b"/>
            <a:pathLst>
              <a:path w="959408" h="1793286">
                <a:moveTo>
                  <a:pt x="0" y="0"/>
                </a:moveTo>
                <a:lnTo>
                  <a:pt x="959408" y="0"/>
                </a:lnTo>
                <a:lnTo>
                  <a:pt x="959408" y="1793287"/>
                </a:lnTo>
                <a:lnTo>
                  <a:pt x="0" y="179328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1" name="Group 11"/>
          <p:cNvGrpSpPr/>
          <p:nvPr/>
        </p:nvGrpSpPr>
        <p:grpSpPr>
          <a:xfrm>
            <a:off x="4922715" y="2726452"/>
            <a:ext cx="1948253" cy="7851864"/>
            <a:chOff x="0" y="0"/>
            <a:chExt cx="513120" cy="2067981"/>
          </a:xfrm>
        </p:grpSpPr>
        <p:sp>
          <p:nvSpPr>
            <p:cNvPr id="12" name="Freeform 12"/>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FFBD59"/>
            </a:solidFill>
          </p:spPr>
          <p:txBody>
            <a:bodyPr/>
            <a:lstStyle/>
            <a:p>
              <a:endParaRPr lang="en-GB"/>
            </a:p>
          </p:txBody>
        </p:sp>
        <p:sp>
          <p:nvSpPr>
            <p:cNvPr id="13" name="TextBox 13"/>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4" name="Freeform 14"/>
          <p:cNvSpPr/>
          <p:nvPr/>
        </p:nvSpPr>
        <p:spPr>
          <a:xfrm>
            <a:off x="5085269" y="3086100"/>
            <a:ext cx="1623145" cy="1623145"/>
          </a:xfrm>
          <a:custGeom>
            <a:avLst/>
            <a:gdLst/>
            <a:ahLst/>
            <a:cxnLst/>
            <a:rect l="l" t="t" r="r" b="b"/>
            <a:pathLst>
              <a:path w="1623145" h="1623145">
                <a:moveTo>
                  <a:pt x="0" y="0"/>
                </a:moveTo>
                <a:lnTo>
                  <a:pt x="1623145" y="0"/>
                </a:lnTo>
                <a:lnTo>
                  <a:pt x="1623145" y="1623145"/>
                </a:lnTo>
                <a:lnTo>
                  <a:pt x="0" y="162314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5" name="Group 15"/>
          <p:cNvGrpSpPr/>
          <p:nvPr/>
        </p:nvGrpSpPr>
        <p:grpSpPr>
          <a:xfrm>
            <a:off x="7195747" y="2726452"/>
            <a:ext cx="1948253" cy="7851864"/>
            <a:chOff x="0" y="0"/>
            <a:chExt cx="513120" cy="2067981"/>
          </a:xfrm>
        </p:grpSpPr>
        <p:sp>
          <p:nvSpPr>
            <p:cNvPr id="16" name="Freeform 16"/>
            <p:cNvSpPr/>
            <p:nvPr/>
          </p:nvSpPr>
          <p:spPr>
            <a:xfrm>
              <a:off x="0" y="0"/>
              <a:ext cx="513120" cy="2067981"/>
            </a:xfrm>
            <a:custGeom>
              <a:avLst/>
              <a:gdLst/>
              <a:ahLst/>
              <a:cxnLst/>
              <a:rect l="l" t="t" r="r" b="b"/>
              <a:pathLst>
                <a:path w="513120" h="2067981">
                  <a:moveTo>
                    <a:pt x="202663" y="0"/>
                  </a:moveTo>
                  <a:lnTo>
                    <a:pt x="310458" y="0"/>
                  </a:lnTo>
                  <a:cubicBezTo>
                    <a:pt x="422385" y="0"/>
                    <a:pt x="513120" y="90735"/>
                    <a:pt x="513120" y="202663"/>
                  </a:cubicBezTo>
                  <a:lnTo>
                    <a:pt x="513120" y="1865318"/>
                  </a:lnTo>
                  <a:cubicBezTo>
                    <a:pt x="513120" y="1977245"/>
                    <a:pt x="422385" y="2067981"/>
                    <a:pt x="310458" y="2067981"/>
                  </a:cubicBezTo>
                  <a:lnTo>
                    <a:pt x="202663" y="2067981"/>
                  </a:lnTo>
                  <a:cubicBezTo>
                    <a:pt x="90735" y="2067981"/>
                    <a:pt x="0" y="1977245"/>
                    <a:pt x="0" y="1865318"/>
                  </a:cubicBezTo>
                  <a:lnTo>
                    <a:pt x="0" y="202663"/>
                  </a:lnTo>
                  <a:cubicBezTo>
                    <a:pt x="0" y="90735"/>
                    <a:pt x="90735" y="0"/>
                    <a:pt x="202663" y="0"/>
                  </a:cubicBezTo>
                  <a:close/>
                </a:path>
              </a:pathLst>
            </a:custGeom>
            <a:solidFill>
              <a:srgbClr val="00BF63"/>
            </a:solidFill>
          </p:spPr>
          <p:txBody>
            <a:bodyPr/>
            <a:lstStyle/>
            <a:p>
              <a:endParaRPr lang="en-GB"/>
            </a:p>
          </p:txBody>
        </p:sp>
        <p:sp>
          <p:nvSpPr>
            <p:cNvPr id="17" name="TextBox 17"/>
            <p:cNvSpPr txBox="1"/>
            <p:nvPr/>
          </p:nvSpPr>
          <p:spPr>
            <a:xfrm>
              <a:off x="0" y="-19050"/>
              <a:ext cx="513120" cy="2087031"/>
            </a:xfrm>
            <a:prstGeom prst="rect">
              <a:avLst/>
            </a:prstGeom>
          </p:spPr>
          <p:txBody>
            <a:bodyPr lIns="50800" tIns="50800" rIns="50800" bIns="50800" rtlCol="0" anchor="ctr"/>
            <a:lstStyle/>
            <a:p>
              <a:pPr algn="ctr">
                <a:lnSpc>
                  <a:spcPts val="2879"/>
                </a:lnSpc>
              </a:pPr>
              <a:endParaRPr/>
            </a:p>
          </p:txBody>
        </p:sp>
      </p:grpSp>
      <p:sp>
        <p:nvSpPr>
          <p:cNvPr id="18" name="Freeform 18"/>
          <p:cNvSpPr/>
          <p:nvPr/>
        </p:nvSpPr>
        <p:spPr>
          <a:xfrm>
            <a:off x="7338130" y="2915958"/>
            <a:ext cx="1663486" cy="1755658"/>
          </a:xfrm>
          <a:custGeom>
            <a:avLst/>
            <a:gdLst/>
            <a:ahLst/>
            <a:cxnLst/>
            <a:rect l="l" t="t" r="r" b="b"/>
            <a:pathLst>
              <a:path w="1663486" h="1755658">
                <a:moveTo>
                  <a:pt x="0" y="0"/>
                </a:moveTo>
                <a:lnTo>
                  <a:pt x="1663486" y="0"/>
                </a:lnTo>
                <a:lnTo>
                  <a:pt x="1663486" y="1755658"/>
                </a:lnTo>
                <a:lnTo>
                  <a:pt x="0" y="17556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9" name="TextBox 19"/>
          <p:cNvSpPr txBox="1"/>
          <p:nvPr/>
        </p:nvSpPr>
        <p:spPr>
          <a:xfrm>
            <a:off x="361606" y="1038225"/>
            <a:ext cx="16644207" cy="1190625"/>
          </a:xfrm>
          <a:prstGeom prst="rect">
            <a:avLst/>
          </a:prstGeom>
        </p:spPr>
        <p:txBody>
          <a:bodyPr lIns="0" tIns="0" rIns="0" bIns="0" rtlCol="0" anchor="t">
            <a:spAutoFit/>
          </a:bodyPr>
          <a:lstStyle/>
          <a:p>
            <a:pPr algn="l">
              <a:lnSpc>
                <a:spcPts val="9480"/>
              </a:lnSpc>
            </a:pPr>
            <a:r>
              <a:rPr lang="en-US" sz="7900">
                <a:solidFill>
                  <a:srgbClr val="FFFFFF"/>
                </a:solidFill>
                <a:latin typeface="Open Sauce"/>
                <a:ea typeface="Open Sauce"/>
                <a:cs typeface="Open Sauce"/>
                <a:sym typeface="Open Sauce"/>
              </a:rPr>
              <a:t>PILLARS OF WELL-BEING</a:t>
            </a:r>
          </a:p>
        </p:txBody>
      </p:sp>
      <p:sp>
        <p:nvSpPr>
          <p:cNvPr id="20" name="TextBox 20"/>
          <p:cNvSpPr txBox="1"/>
          <p:nvPr/>
        </p:nvSpPr>
        <p:spPr>
          <a:xfrm rot="5400000">
            <a:off x="-1155826" y="6922066"/>
            <a:ext cx="4900157" cy="1343025"/>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Good</a:t>
            </a:r>
          </a:p>
          <a:p>
            <a:pPr algn="ctr">
              <a:lnSpc>
                <a:spcPts val="5193"/>
              </a:lnSpc>
              <a:spcBef>
                <a:spcPct val="0"/>
              </a:spcBef>
            </a:pPr>
            <a:r>
              <a:rPr lang="en-US" sz="4327" b="1">
                <a:solidFill>
                  <a:srgbClr val="FFFFFF"/>
                </a:solidFill>
                <a:latin typeface="Poppins Bold"/>
                <a:ea typeface="Poppins Bold"/>
                <a:cs typeface="Poppins Bold"/>
                <a:sym typeface="Poppins Bold"/>
              </a:rPr>
              <a:t>Nutrition</a:t>
            </a:r>
          </a:p>
        </p:txBody>
      </p:sp>
      <p:sp>
        <p:nvSpPr>
          <p:cNvPr id="21" name="TextBox 21"/>
          <p:cNvSpPr txBox="1"/>
          <p:nvPr/>
        </p:nvSpPr>
        <p:spPr>
          <a:xfrm rot="5400000">
            <a:off x="117942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Exercise</a:t>
            </a:r>
          </a:p>
        </p:txBody>
      </p:sp>
      <p:sp>
        <p:nvSpPr>
          <p:cNvPr id="22" name="TextBox 22"/>
          <p:cNvSpPr txBox="1"/>
          <p:nvPr/>
        </p:nvSpPr>
        <p:spPr>
          <a:xfrm rot="5400000">
            <a:off x="3461050"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Sleep</a:t>
            </a:r>
          </a:p>
        </p:txBody>
      </p:sp>
      <p:sp>
        <p:nvSpPr>
          <p:cNvPr id="23" name="TextBox 23"/>
          <p:cNvSpPr txBox="1"/>
          <p:nvPr/>
        </p:nvSpPr>
        <p:spPr>
          <a:xfrm rot="5400000">
            <a:off x="5734082" y="7494021"/>
            <a:ext cx="4900157" cy="685800"/>
          </a:xfrm>
          <a:prstGeom prst="rect">
            <a:avLst/>
          </a:prstGeom>
        </p:spPr>
        <p:txBody>
          <a:bodyPr lIns="0" tIns="0" rIns="0" bIns="0" rtlCol="0" anchor="t">
            <a:spAutoFit/>
          </a:bodyPr>
          <a:lstStyle/>
          <a:p>
            <a:pPr algn="ctr">
              <a:lnSpc>
                <a:spcPts val="5193"/>
              </a:lnSpc>
              <a:spcBef>
                <a:spcPct val="0"/>
              </a:spcBef>
            </a:pPr>
            <a:r>
              <a:rPr lang="en-US" sz="4327" b="1">
                <a:solidFill>
                  <a:srgbClr val="FFFFFF"/>
                </a:solidFill>
                <a:latin typeface="Poppins Bold"/>
                <a:ea typeface="Poppins Bold"/>
                <a:cs typeface="Poppins Bold"/>
                <a:sym typeface="Poppins Bold"/>
              </a:rPr>
              <a:t>Relaxation</a:t>
            </a:r>
          </a:p>
        </p:txBody>
      </p:sp>
      <p:sp>
        <p:nvSpPr>
          <p:cNvPr id="24" name="Freeform 24"/>
          <p:cNvSpPr/>
          <p:nvPr/>
        </p:nvSpPr>
        <p:spPr>
          <a:xfrm>
            <a:off x="11823622" y="440110"/>
            <a:ext cx="6274972" cy="1177181"/>
          </a:xfrm>
          <a:custGeom>
            <a:avLst/>
            <a:gdLst/>
            <a:ahLst/>
            <a:cxnLst/>
            <a:rect l="l" t="t" r="r" b="b"/>
            <a:pathLst>
              <a:path w="6274972" h="1177181">
                <a:moveTo>
                  <a:pt x="0" y="0"/>
                </a:moveTo>
                <a:lnTo>
                  <a:pt x="6274972" y="0"/>
                </a:lnTo>
                <a:lnTo>
                  <a:pt x="6274972" y="1177180"/>
                </a:lnTo>
                <a:lnTo>
                  <a:pt x="0" y="1177180"/>
                </a:lnTo>
                <a:lnTo>
                  <a:pt x="0" y="0"/>
                </a:lnTo>
                <a:close/>
              </a:path>
            </a:pathLst>
          </a:custGeom>
          <a:blipFill>
            <a:blip r:embed="rId8"/>
            <a:stretch>
              <a:fillRect/>
            </a:stretch>
          </a:blipFill>
        </p:spPr>
        <p:txBody>
          <a:bodyPr/>
          <a:lstStyle/>
          <a:p>
            <a:endParaRPr lang="en-GB"/>
          </a:p>
        </p:txBody>
      </p:sp>
      <p:sp>
        <p:nvSpPr>
          <p:cNvPr id="25" name="TextBox 24">
            <a:extLst>
              <a:ext uri="{FF2B5EF4-FFF2-40B4-BE49-F238E27FC236}">
                <a16:creationId xmlns:a16="http://schemas.microsoft.com/office/drawing/2014/main" id="{450D7730-AEC1-561E-C4D3-1FE4253654F8}"/>
              </a:ext>
            </a:extLst>
          </p:cNvPr>
          <p:cNvSpPr txBox="1"/>
          <p:nvPr/>
        </p:nvSpPr>
        <p:spPr>
          <a:xfrm>
            <a:off x="228600" y="9715500"/>
            <a:ext cx="4953000" cy="369332"/>
          </a:xfrm>
          <a:prstGeom prst="rect">
            <a:avLst/>
          </a:prstGeom>
          <a:noFill/>
        </p:spPr>
        <p:txBody>
          <a:bodyPr wrap="square" rtlCol="0">
            <a:spAutoFit/>
          </a:bodyPr>
          <a:lstStyle/>
          <a:p>
            <a:r>
              <a:rPr lang="en-GB" dirty="0" err="1">
                <a:solidFill>
                  <a:schemeClr val="bg1"/>
                </a:solidFill>
              </a:rPr>
              <a:t>www.StudySkillsZone.co.uk</a:t>
            </a:r>
            <a:endParaRPr lang="en-GB"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TotalTime>
  <Words>1808</Words>
  <Application>Microsoft Office PowerPoint</Application>
  <PresentationFormat>Custom</PresentationFormat>
  <Paragraphs>170</Paragraphs>
  <Slides>23</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Poppins Bold</vt:lpstr>
      <vt:lpstr>Open Sauce</vt:lpstr>
      <vt:lpstr>Open Sauce Bold</vt:lpstr>
      <vt:lpstr>Aptos</vt:lpstr>
      <vt:lpstr>Arial</vt:lpstr>
      <vt:lpstr>Poppins</vt:lpstr>
      <vt:lpstr>Calibri</vt:lpstr>
      <vt:lpstr>Aptos Display</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Awareness WEEK</dc:title>
  <cp:lastModifiedBy>Stephen James</cp:lastModifiedBy>
  <cp:revision>22</cp:revision>
  <dcterms:created xsi:type="dcterms:W3CDTF">2006-08-16T00:00:00Z</dcterms:created>
  <dcterms:modified xsi:type="dcterms:W3CDTF">2026-05-12T13:58:06Z</dcterms:modified>
  <dc:identifier>DAGmR4uNRhQ</dc:identifier>
</cp:coreProperties>
</file>