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Poppins Light" panose="020B0604020202020204" pitchFamily="34" charset="0"/>
      <p:regular r:id="rId11"/>
    </p:embeddedFont>
    <p:embeddedFont>
      <p:font typeface="Roboto Light" panose="020F0302020204030204" pitchFamily="3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2" d="100"/>
          <a:sy n="102" d="100"/>
        </p:scale>
        <p:origin x="6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4423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80190" y="1940123"/>
            <a:ext cx="7556421" cy="3615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450"/>
              </a:lnSpc>
              <a:buNone/>
            </a:pPr>
            <a:r>
              <a:rPr lang="en-US" sz="7550" b="1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Year 10:</a:t>
            </a:r>
            <a:endParaRPr lang="en-US" sz="7550" dirty="0"/>
          </a:p>
          <a:p>
            <a:pPr marL="0" indent="0" algn="l">
              <a:lnSpc>
                <a:spcPts val="9450"/>
              </a:lnSpc>
              <a:buNone/>
            </a:pPr>
            <a:r>
              <a:rPr lang="en-US" sz="7550" b="1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Your Hidden Advantage</a:t>
            </a:r>
            <a:endParaRPr lang="en-US" sz="7550" dirty="0"/>
          </a:p>
        </p:txBody>
      </p:sp>
      <p:sp>
        <p:nvSpPr>
          <p:cNvPr id="6" name="Text 3"/>
          <p:cNvSpPr/>
          <p:nvPr/>
        </p:nvSpPr>
        <p:spPr>
          <a:xfrm>
            <a:off x="6280190" y="5800963"/>
            <a:ext cx="7556421" cy="356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850" b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What separates calm Year 11 students from stressed ones.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6280190" y="6341864"/>
            <a:ext cx="7556421" cy="356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The answer is </a:t>
            </a:r>
            <a:r>
              <a:rPr lang="en-US" sz="1850" b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not</a:t>
            </a:r>
            <a:r>
              <a:rPr lang="en-US" sz="18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talent. It is timing.</a:t>
            </a:r>
            <a:endParaRPr lang="en-US" sz="18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57600E-C2F9-35C7-9408-4F72CE3795AE}"/>
              </a:ext>
            </a:extLst>
          </p:cNvPr>
          <p:cNvSpPr/>
          <p:nvPr/>
        </p:nvSpPr>
        <p:spPr>
          <a:xfrm>
            <a:off x="11786992" y="7615825"/>
            <a:ext cx="2843408" cy="613775"/>
          </a:xfrm>
          <a:prstGeom prst="rect">
            <a:avLst/>
          </a:prstGeom>
          <a:solidFill>
            <a:srgbClr val="0505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7A31C2-1930-36E4-7CEB-1D3D60DAFA2A}"/>
              </a:ext>
            </a:extLst>
          </p:cNvPr>
          <p:cNvGrpSpPr/>
          <p:nvPr/>
        </p:nvGrpSpPr>
        <p:grpSpPr>
          <a:xfrm>
            <a:off x="11152616" y="7577170"/>
            <a:ext cx="3477784" cy="652430"/>
            <a:chOff x="11152616" y="7577170"/>
            <a:chExt cx="3477784" cy="65243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208FCF2-A564-EE3E-929A-FC414014EE6B}"/>
                </a:ext>
              </a:extLst>
            </p:cNvPr>
            <p:cNvSpPr/>
            <p:nvPr/>
          </p:nvSpPr>
          <p:spPr>
            <a:xfrm>
              <a:off x="11786992" y="7615825"/>
              <a:ext cx="2843408" cy="613775"/>
            </a:xfrm>
            <a:prstGeom prst="rect">
              <a:avLst/>
            </a:prstGeom>
            <a:solidFill>
              <a:srgbClr val="05050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" name="Picture 10" descr="White letters on a black background&#10;&#10;AI-generated content may be incorrect.">
              <a:extLst>
                <a:ext uri="{FF2B5EF4-FFF2-40B4-BE49-F238E27FC236}">
                  <a16:creationId xmlns:a16="http://schemas.microsoft.com/office/drawing/2014/main" id="{7C33AAEA-F278-85B6-BE63-46AB07073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52616" y="7577170"/>
              <a:ext cx="3477784" cy="65243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80190" y="762714"/>
            <a:ext cx="1560076" cy="317778"/>
          </a:xfrm>
          <a:prstGeom prst="roundRect">
            <a:avLst>
              <a:gd name="adj" fmla="val 19187"/>
            </a:avLst>
          </a:prstGeom>
          <a:solidFill>
            <a:srgbClr val="25252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6389013" y="817126"/>
            <a:ext cx="1342430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STUDY SKILLS ZONE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6280190" y="1138476"/>
            <a:ext cx="453651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The Illusion</a:t>
            </a:r>
            <a:endParaRPr lang="en-US" sz="3550" dirty="0"/>
          </a:p>
        </p:txBody>
      </p:sp>
      <p:sp>
        <p:nvSpPr>
          <p:cNvPr id="6" name="Text 3"/>
          <p:cNvSpPr/>
          <p:nvPr/>
        </p:nvSpPr>
        <p:spPr>
          <a:xfrm>
            <a:off x="6280190" y="1923098"/>
            <a:ext cx="7556421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b="1" i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"I've got loads of time."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280190" y="2347555"/>
            <a:ext cx="7556421" cy="1301591"/>
          </a:xfrm>
          <a:prstGeom prst="roundRect">
            <a:avLst>
              <a:gd name="adj" fmla="val 8430"/>
            </a:avLst>
          </a:prstGeom>
          <a:solidFill>
            <a:srgbClr val="050505"/>
          </a:solidFill>
          <a:ln w="2286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5"/>
          <p:cNvSpPr/>
          <p:nvPr/>
        </p:nvSpPr>
        <p:spPr>
          <a:xfrm>
            <a:off x="6257330" y="2347555"/>
            <a:ext cx="91440" cy="1301591"/>
          </a:xfrm>
          <a:prstGeom prst="roundRect">
            <a:avLst>
              <a:gd name="adj" fmla="val 83349"/>
            </a:avLst>
          </a:prstGeom>
          <a:solidFill>
            <a:srgbClr val="F2F2F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6553081" y="2551867"/>
            <a:ext cx="2506147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Year 11 comes quickly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6553081" y="2922389"/>
            <a:ext cx="7079218" cy="522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The year arrives faster than you expect. The workload is real, and the pressure builds from day one.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280190" y="3794284"/>
            <a:ext cx="7556421" cy="1301591"/>
          </a:xfrm>
          <a:prstGeom prst="roundRect">
            <a:avLst>
              <a:gd name="adj" fmla="val 8430"/>
            </a:avLst>
          </a:prstGeom>
          <a:solidFill>
            <a:srgbClr val="050505"/>
          </a:solidFill>
          <a:ln w="2286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9"/>
          <p:cNvSpPr/>
          <p:nvPr/>
        </p:nvSpPr>
        <p:spPr>
          <a:xfrm>
            <a:off x="6257330" y="3794284"/>
            <a:ext cx="91440" cy="1301591"/>
          </a:xfrm>
          <a:prstGeom prst="roundRect">
            <a:avLst>
              <a:gd name="adj" fmla="val 83349"/>
            </a:avLst>
          </a:prstGeom>
          <a:solidFill>
            <a:srgbClr val="F2F2F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/>
          <p:nvPr/>
        </p:nvSpPr>
        <p:spPr>
          <a:xfrm>
            <a:off x="6553081" y="3998595"/>
            <a:ext cx="3413403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Pressure changes everything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6553081" y="4369118"/>
            <a:ext cx="7079218" cy="522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Under exam pressure, your brain works differently. What felt easy in Year 10 suddenly feels impossible.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280190" y="5241012"/>
            <a:ext cx="7556421" cy="1040368"/>
          </a:xfrm>
          <a:prstGeom prst="roundRect">
            <a:avLst>
              <a:gd name="adj" fmla="val 10547"/>
            </a:avLst>
          </a:prstGeom>
          <a:solidFill>
            <a:srgbClr val="050505"/>
          </a:solidFill>
          <a:ln w="2286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3"/>
          <p:cNvSpPr/>
          <p:nvPr/>
        </p:nvSpPr>
        <p:spPr>
          <a:xfrm>
            <a:off x="6257330" y="5241012"/>
            <a:ext cx="91440" cy="1040368"/>
          </a:xfrm>
          <a:prstGeom prst="roundRect">
            <a:avLst>
              <a:gd name="adj" fmla="val 83349"/>
            </a:avLst>
          </a:prstGeom>
          <a:solidFill>
            <a:srgbClr val="F2F2F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4"/>
          <p:cNvSpPr/>
          <p:nvPr/>
        </p:nvSpPr>
        <p:spPr>
          <a:xfrm>
            <a:off x="6553081" y="5445323"/>
            <a:ext cx="3909655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Most students realise this too late</a:t>
            </a:r>
            <a:endParaRPr lang="en-US" sz="1750" dirty="0"/>
          </a:p>
        </p:txBody>
      </p:sp>
      <p:sp>
        <p:nvSpPr>
          <p:cNvPr id="18" name="Text 15"/>
          <p:cNvSpPr/>
          <p:nvPr/>
        </p:nvSpPr>
        <p:spPr>
          <a:xfrm>
            <a:off x="6553081" y="5815846"/>
            <a:ext cx="7079218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By the time the panic sets in, there is not enough time to fix it properly.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6280190" y="6426518"/>
            <a:ext cx="7556421" cy="1040368"/>
          </a:xfrm>
          <a:prstGeom prst="roundRect">
            <a:avLst>
              <a:gd name="adj" fmla="val 10547"/>
            </a:avLst>
          </a:prstGeom>
          <a:solidFill>
            <a:srgbClr val="050505"/>
          </a:solidFill>
          <a:ln w="2286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Shape 17"/>
          <p:cNvSpPr/>
          <p:nvPr/>
        </p:nvSpPr>
        <p:spPr>
          <a:xfrm>
            <a:off x="6257330" y="6426518"/>
            <a:ext cx="91440" cy="1040368"/>
          </a:xfrm>
          <a:prstGeom prst="roundRect">
            <a:avLst>
              <a:gd name="adj" fmla="val 83349"/>
            </a:avLst>
          </a:prstGeom>
          <a:solidFill>
            <a:srgbClr val="F2F2F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Text 18"/>
          <p:cNvSpPr/>
          <p:nvPr/>
        </p:nvSpPr>
        <p:spPr>
          <a:xfrm>
            <a:off x="6553081" y="6630829"/>
            <a:ext cx="338399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Time feels different next year</a:t>
            </a:r>
            <a:endParaRPr lang="en-US" sz="1750" dirty="0"/>
          </a:p>
        </p:txBody>
      </p:sp>
      <p:sp>
        <p:nvSpPr>
          <p:cNvPr id="22" name="Text 19"/>
          <p:cNvSpPr/>
          <p:nvPr/>
        </p:nvSpPr>
        <p:spPr>
          <a:xfrm>
            <a:off x="6553081" y="7001351"/>
            <a:ext cx="7079218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Weeks disappear. Topics pile up. Every lesson suddenly matters more than it did before.</a:t>
            </a:r>
            <a:endParaRPr lang="en-US" sz="1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841B64D-E47F-0FDD-41EA-20E51B27FED3}"/>
              </a:ext>
            </a:extLst>
          </p:cNvPr>
          <p:cNvSpPr/>
          <p:nvPr/>
        </p:nvSpPr>
        <p:spPr>
          <a:xfrm>
            <a:off x="11786992" y="7615825"/>
            <a:ext cx="2843408" cy="613775"/>
          </a:xfrm>
          <a:prstGeom prst="rect">
            <a:avLst/>
          </a:prstGeom>
          <a:solidFill>
            <a:srgbClr val="0505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C2EAF42-FC1E-A5D6-77BC-E81AD45A51B8}"/>
              </a:ext>
            </a:extLst>
          </p:cNvPr>
          <p:cNvGrpSpPr/>
          <p:nvPr/>
        </p:nvGrpSpPr>
        <p:grpSpPr>
          <a:xfrm>
            <a:off x="11152616" y="7577170"/>
            <a:ext cx="3477784" cy="652430"/>
            <a:chOff x="11152616" y="7577170"/>
            <a:chExt cx="3477784" cy="65243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84920A9-D610-325C-1BB8-BE813453C26D}"/>
                </a:ext>
              </a:extLst>
            </p:cNvPr>
            <p:cNvSpPr/>
            <p:nvPr/>
          </p:nvSpPr>
          <p:spPr>
            <a:xfrm>
              <a:off x="11786992" y="7615825"/>
              <a:ext cx="2843408" cy="613775"/>
            </a:xfrm>
            <a:prstGeom prst="rect">
              <a:avLst/>
            </a:prstGeom>
            <a:solidFill>
              <a:srgbClr val="05050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6" name="Picture 25" descr="White letters on a black background&#10;&#10;AI-generated content may be incorrect.">
              <a:extLst>
                <a:ext uri="{FF2B5EF4-FFF2-40B4-BE49-F238E27FC236}">
                  <a16:creationId xmlns:a16="http://schemas.microsoft.com/office/drawing/2014/main" id="{A25294BE-366B-069B-9203-BD82F0C9B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52616" y="7577170"/>
              <a:ext cx="3477784" cy="65243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06993" y="577453"/>
            <a:ext cx="1619131" cy="267653"/>
          </a:xfrm>
          <a:prstGeom prst="roundRect">
            <a:avLst>
              <a:gd name="adj" fmla="val 19020"/>
            </a:avLst>
          </a:prstGeom>
          <a:noFill/>
          <a:ln w="7620">
            <a:solidFill>
              <a:srgbClr val="F2F2F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805458" y="630436"/>
            <a:ext cx="1422202" cy="161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950" dirty="0">
                <a:solidFill>
                  <a:srgbClr val="F2F2F3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WHAT USUALLY HAPPENS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706992" y="885587"/>
            <a:ext cx="13773095" cy="1306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100"/>
              </a:lnSpc>
            </a:pPr>
            <a:r>
              <a:rPr lang="en-US" sz="4100" b="1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This pattern is predictable. You can break it.</a:t>
            </a:r>
            <a:endParaRPr lang="en-US" sz="4100" dirty="0"/>
          </a:p>
        </p:txBody>
      </p:sp>
      <p:sp>
        <p:nvSpPr>
          <p:cNvPr id="5" name="Text 3"/>
          <p:cNvSpPr/>
          <p:nvPr/>
        </p:nvSpPr>
        <p:spPr>
          <a:xfrm>
            <a:off x="757097" y="1542317"/>
            <a:ext cx="13216414" cy="202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b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Most students follow the same cycle every year.</a:t>
            </a:r>
            <a:r>
              <a:rPr lang="en-US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The good news is that knowing the pattern is the first step to changing it.</a:t>
            </a:r>
            <a:endParaRPr lang="en-US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993" y="1996096"/>
            <a:ext cx="9566434" cy="467606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108417" y="3672830"/>
            <a:ext cx="2225090" cy="317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E5E0DF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Summer: Switch off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174228" y="2602333"/>
            <a:ext cx="2190553" cy="317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E5E0DF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Autumn: Slow start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8279461" y="4652485"/>
            <a:ext cx="1503838" cy="317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E5E0DF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Spring: Panic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4833528" y="5817963"/>
            <a:ext cx="1632074" cy="317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E5E0DF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Exams: Regret</a:t>
            </a:r>
            <a:endParaRPr lang="en-US" sz="17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8D0D2B-D69E-660D-C48F-3F5B907ADCDB}"/>
              </a:ext>
            </a:extLst>
          </p:cNvPr>
          <p:cNvSpPr/>
          <p:nvPr/>
        </p:nvSpPr>
        <p:spPr>
          <a:xfrm>
            <a:off x="11786992" y="7615825"/>
            <a:ext cx="2843408" cy="613775"/>
          </a:xfrm>
          <a:prstGeom prst="rect">
            <a:avLst/>
          </a:prstGeom>
          <a:solidFill>
            <a:srgbClr val="0505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9821E63-E310-B607-0941-D4E6D99CA739}"/>
              </a:ext>
            </a:extLst>
          </p:cNvPr>
          <p:cNvGrpSpPr/>
          <p:nvPr/>
        </p:nvGrpSpPr>
        <p:grpSpPr>
          <a:xfrm>
            <a:off x="11152616" y="7577170"/>
            <a:ext cx="3477784" cy="652430"/>
            <a:chOff x="11152616" y="7577170"/>
            <a:chExt cx="3477784" cy="65243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F41214-AEED-FCE7-721C-2F4F656A8B52}"/>
                </a:ext>
              </a:extLst>
            </p:cNvPr>
            <p:cNvSpPr/>
            <p:nvPr/>
          </p:nvSpPr>
          <p:spPr>
            <a:xfrm>
              <a:off x="11786992" y="7615825"/>
              <a:ext cx="2843408" cy="613775"/>
            </a:xfrm>
            <a:prstGeom prst="rect">
              <a:avLst/>
            </a:prstGeom>
            <a:solidFill>
              <a:srgbClr val="05050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" name="Picture 14" descr="White letters on a black background&#10;&#10;AI-generated content may be incorrect.">
              <a:extLst>
                <a:ext uri="{FF2B5EF4-FFF2-40B4-BE49-F238E27FC236}">
                  <a16:creationId xmlns:a16="http://schemas.microsoft.com/office/drawing/2014/main" id="{08FA02D6-5D66-9E51-ED30-8D0DCBFE0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52616" y="7577170"/>
              <a:ext cx="3477784" cy="652430"/>
            </a:xfrm>
            <a:prstGeom prst="rect">
              <a:avLst/>
            </a:prstGeom>
          </p:spPr>
        </p:pic>
      </p:grpSp>
      <p:sp>
        <p:nvSpPr>
          <p:cNvPr id="16" name="Text 6">
            <a:extLst>
              <a:ext uri="{FF2B5EF4-FFF2-40B4-BE49-F238E27FC236}">
                <a16:creationId xmlns:a16="http://schemas.microsoft.com/office/drawing/2014/main" id="{1BC6B390-D9EA-D471-3827-0B1B7DE16857}"/>
              </a:ext>
            </a:extLst>
          </p:cNvPr>
          <p:cNvSpPr/>
          <p:nvPr/>
        </p:nvSpPr>
        <p:spPr>
          <a:xfrm>
            <a:off x="267696" y="7843618"/>
            <a:ext cx="7556421" cy="194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studyskillszone.co.uk</a:t>
            </a:r>
            <a:r>
              <a:rPr lang="en-US" sz="11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| Research-based study skills training</a:t>
            </a:r>
            <a:endParaRPr lang="en-US" sz="115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D00D04-793C-8C7C-6A10-F14BDB3943C0}"/>
              </a:ext>
            </a:extLst>
          </p:cNvPr>
          <p:cNvSpPr txBox="1"/>
          <p:nvPr/>
        </p:nvSpPr>
        <p:spPr>
          <a:xfrm>
            <a:off x="212941" y="6626268"/>
            <a:ext cx="141544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Each stage feeds into the next.</a:t>
            </a:r>
            <a:r>
              <a:rPr lang="en-US" sz="28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A relaxed summer leads to a slow autumn start, which triggers spring panic and exam regret. </a:t>
            </a:r>
            <a:r>
              <a:rPr lang="en-US" sz="2800" b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Break the cycle now, before it begins.</a:t>
            </a:r>
            <a:endParaRPr lang="en-GB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80190" y="1196578"/>
            <a:ext cx="2057400" cy="358854"/>
          </a:xfrm>
          <a:prstGeom prst="roundRect">
            <a:avLst>
              <a:gd name="adj" fmla="val 18052"/>
            </a:avLst>
          </a:prstGeom>
          <a:noFill/>
          <a:ln w="7620">
            <a:solidFill>
              <a:srgbClr val="F2F2F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6403419" y="1261943"/>
            <a:ext cx="1810941" cy="228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F2F2F3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WHAT USUALLY HAPPENS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280190" y="1620917"/>
            <a:ext cx="7556421" cy="1204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This pattern is predictable. </a:t>
            </a:r>
            <a:br>
              <a:rPr lang="en-US" sz="3750" b="1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</a:br>
            <a:r>
              <a:rPr lang="en-US" sz="3750" b="1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You can break it.</a:t>
            </a:r>
            <a:endParaRPr lang="en-US" sz="3750" dirty="0"/>
          </a:p>
        </p:txBody>
      </p:sp>
      <p:sp>
        <p:nvSpPr>
          <p:cNvPr id="6" name="Text 3"/>
          <p:cNvSpPr/>
          <p:nvPr/>
        </p:nvSpPr>
        <p:spPr>
          <a:xfrm>
            <a:off x="6280190" y="3071574"/>
            <a:ext cx="7556421" cy="570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Most students follow the same cycle every year. The good news is that knowing the pattern is the first step to changing it.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280190" y="3826431"/>
            <a:ext cx="3696295" cy="1957268"/>
          </a:xfrm>
          <a:prstGeom prst="roundRect">
            <a:avLst>
              <a:gd name="adj" fmla="val 4137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6480572" y="4026813"/>
            <a:ext cx="3295531" cy="602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600" b="1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Top students don't work more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480572" y="4502028"/>
            <a:ext cx="3295531" cy="855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They start earlier. Small, consistent effort now means far less cramming later.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10140315" y="3826431"/>
            <a:ext cx="3696295" cy="1957268"/>
          </a:xfrm>
          <a:prstGeom prst="roundRect">
            <a:avLst>
              <a:gd name="adj" fmla="val 4137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10340697" y="4026813"/>
            <a:ext cx="3126938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600" b="1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Identify weak areas early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0340697" y="4426268"/>
            <a:ext cx="3295531" cy="570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Find your gaps in Year 10 when there is still time to close them properly.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6280190" y="5947529"/>
            <a:ext cx="7556421" cy="1085493"/>
          </a:xfrm>
          <a:prstGeom prst="roundRect">
            <a:avLst>
              <a:gd name="adj" fmla="val 7460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1"/>
          <p:cNvSpPr/>
          <p:nvPr/>
        </p:nvSpPr>
        <p:spPr>
          <a:xfrm>
            <a:off x="6480572" y="6147911"/>
            <a:ext cx="3028236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Avoid last-minute panic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6480572" y="6547366"/>
            <a:ext cx="7155656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Students who prepare early walk into exams calm, confident, and ready.</a:t>
            </a:r>
            <a:endParaRPr lang="en-US" sz="15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CA53904-B970-1800-D3B5-826EB8057D84}"/>
              </a:ext>
            </a:extLst>
          </p:cNvPr>
          <p:cNvSpPr/>
          <p:nvPr/>
        </p:nvSpPr>
        <p:spPr>
          <a:xfrm>
            <a:off x="11786992" y="7615825"/>
            <a:ext cx="2843408" cy="613775"/>
          </a:xfrm>
          <a:prstGeom prst="rect">
            <a:avLst/>
          </a:prstGeom>
          <a:solidFill>
            <a:srgbClr val="0505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E77313-ECEF-703C-9E5F-A90ACB5A744A}"/>
              </a:ext>
            </a:extLst>
          </p:cNvPr>
          <p:cNvGrpSpPr/>
          <p:nvPr/>
        </p:nvGrpSpPr>
        <p:grpSpPr>
          <a:xfrm>
            <a:off x="11152616" y="7577170"/>
            <a:ext cx="3477784" cy="652430"/>
            <a:chOff x="11152616" y="7577170"/>
            <a:chExt cx="3477784" cy="65243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6E1538F-4CA8-0933-9CE5-DF094521DC22}"/>
                </a:ext>
              </a:extLst>
            </p:cNvPr>
            <p:cNvSpPr/>
            <p:nvPr/>
          </p:nvSpPr>
          <p:spPr>
            <a:xfrm>
              <a:off x="11786992" y="7615825"/>
              <a:ext cx="2843408" cy="613775"/>
            </a:xfrm>
            <a:prstGeom prst="rect">
              <a:avLst/>
            </a:prstGeom>
            <a:solidFill>
              <a:srgbClr val="05050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9" name="Picture 18" descr="White letters on a black background&#10;&#10;AI-generated content may be incorrect.">
              <a:extLst>
                <a:ext uri="{FF2B5EF4-FFF2-40B4-BE49-F238E27FC236}">
                  <a16:creationId xmlns:a16="http://schemas.microsoft.com/office/drawing/2014/main" id="{B7520818-5DA2-D01C-48DC-B594BBF65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52616" y="7577170"/>
              <a:ext cx="3477784" cy="652430"/>
            </a:xfrm>
            <a:prstGeom prst="rect">
              <a:avLst/>
            </a:prstGeom>
          </p:spPr>
        </p:pic>
      </p:grpSp>
      <p:sp>
        <p:nvSpPr>
          <p:cNvPr id="20" name="Text 6">
            <a:extLst>
              <a:ext uri="{FF2B5EF4-FFF2-40B4-BE49-F238E27FC236}">
                <a16:creationId xmlns:a16="http://schemas.microsoft.com/office/drawing/2014/main" id="{8A050127-CFAE-1331-920A-A873AD76A32C}"/>
              </a:ext>
            </a:extLst>
          </p:cNvPr>
          <p:cNvSpPr/>
          <p:nvPr/>
        </p:nvSpPr>
        <p:spPr>
          <a:xfrm>
            <a:off x="267696" y="7843618"/>
            <a:ext cx="7556421" cy="194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studyskillszone.co.uk</a:t>
            </a:r>
            <a:r>
              <a:rPr lang="en-US" sz="11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| Research-based study skills training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93790" y="2144078"/>
            <a:ext cx="1108948" cy="370642"/>
          </a:xfrm>
          <a:prstGeom prst="roundRect">
            <a:avLst>
              <a:gd name="adj" fmla="val 18506"/>
            </a:avLst>
          </a:prstGeom>
          <a:solidFill>
            <a:srgbClr val="25252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916186" y="2205276"/>
            <a:ext cx="864156" cy="248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THE TRUTH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793790" y="2588181"/>
            <a:ext cx="7556421" cy="1760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900"/>
              </a:lnSpc>
              <a:buNone/>
            </a:pPr>
            <a:r>
              <a:rPr lang="en-US" sz="5500" b="1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Year 11 is easier if you start now.</a:t>
            </a:r>
            <a:endParaRPr lang="en-US" sz="5500" dirty="0"/>
          </a:p>
        </p:txBody>
      </p:sp>
      <p:sp>
        <p:nvSpPr>
          <p:cNvPr id="6" name="Shape 3"/>
          <p:cNvSpPr/>
          <p:nvPr/>
        </p:nvSpPr>
        <p:spPr>
          <a:xfrm>
            <a:off x="793790" y="4675108"/>
            <a:ext cx="7556421" cy="15240"/>
          </a:xfrm>
          <a:prstGeom prst="rect">
            <a:avLst/>
          </a:prstGeom>
          <a:solidFill>
            <a:srgbClr val="E5E0DF">
              <a:alpha val="50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793790" y="4947999"/>
            <a:ext cx="7556421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b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Not harder work.</a:t>
            </a:r>
            <a:r>
              <a:rPr lang="en-US" sz="16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Smarter timing.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93790" y="5464969"/>
            <a:ext cx="7556421" cy="620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The students who thrive are not the ones who study the most in Year 11. They are the ones who built their foundation in Year 10.</a:t>
            </a:r>
            <a:endParaRPr lang="en-US" sz="1600" dirty="0"/>
          </a:p>
        </p:txBody>
      </p:sp>
      <p:pic>
        <p:nvPicPr>
          <p:cNvPr id="14" name="Picture 13" descr="White letters on a black background&#10;&#10;AI-generated content may be incorrect.">
            <a:extLst>
              <a:ext uri="{FF2B5EF4-FFF2-40B4-BE49-F238E27FC236}">
                <a16:creationId xmlns:a16="http://schemas.microsoft.com/office/drawing/2014/main" id="{8D0027E1-D925-A05C-A265-88E28A6F1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2616" y="7577170"/>
            <a:ext cx="3477784" cy="652430"/>
          </a:xfrm>
          <a:prstGeom prst="rect">
            <a:avLst/>
          </a:prstGeom>
        </p:spPr>
      </p:pic>
      <p:sp>
        <p:nvSpPr>
          <p:cNvPr id="15" name="Text 6">
            <a:extLst>
              <a:ext uri="{FF2B5EF4-FFF2-40B4-BE49-F238E27FC236}">
                <a16:creationId xmlns:a16="http://schemas.microsoft.com/office/drawing/2014/main" id="{34F29E07-32FF-01EE-670E-2555CF6D31B5}"/>
              </a:ext>
            </a:extLst>
          </p:cNvPr>
          <p:cNvSpPr/>
          <p:nvPr/>
        </p:nvSpPr>
        <p:spPr>
          <a:xfrm>
            <a:off x="267696" y="7843618"/>
            <a:ext cx="7556421" cy="194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studyskillszone.co.uk</a:t>
            </a:r>
            <a:r>
              <a:rPr lang="en-US" sz="11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| Research-based study skills training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90389"/>
            <a:ext cx="12759372" cy="13903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8000" b="1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Start with retrieval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793790" y="283368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Reading your notes feels productive, but it is not enough.</a:t>
            </a: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The skill that actually carries you through Year 11 is being able to recall information without looking at your books.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4154805"/>
            <a:ext cx="4196358" cy="2403396"/>
          </a:xfrm>
          <a:prstGeom prst="roundRect">
            <a:avLst>
              <a:gd name="adj" fmla="val 6087"/>
            </a:avLst>
          </a:prstGeom>
          <a:solidFill>
            <a:srgbClr val="0505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793790" y="4124325"/>
            <a:ext cx="4196358" cy="121920"/>
          </a:xfrm>
          <a:prstGeom prst="roundRect">
            <a:avLst>
              <a:gd name="adj" fmla="val 78139"/>
            </a:avLst>
          </a:prstGeom>
          <a:solidFill>
            <a:srgbClr val="F2F2F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2551688" y="3814643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F2F2F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2843443" y="3947206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1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1051084" y="47217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Test yourself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051084" y="5212199"/>
            <a:ext cx="36817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Cover your notes and try to recall key facts. This builds real memory, not just recognition.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5216962" y="4154805"/>
            <a:ext cx="4196358" cy="2403396"/>
          </a:xfrm>
          <a:prstGeom prst="roundRect">
            <a:avLst>
              <a:gd name="adj" fmla="val 6087"/>
            </a:avLst>
          </a:prstGeom>
          <a:solidFill>
            <a:srgbClr val="0505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5216962" y="4124325"/>
            <a:ext cx="4196358" cy="121920"/>
          </a:xfrm>
          <a:prstGeom prst="roundRect">
            <a:avLst>
              <a:gd name="adj" fmla="val 78139"/>
            </a:avLst>
          </a:prstGeom>
          <a:solidFill>
            <a:srgbClr val="F2F2F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6974860" y="3814643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F2F2F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7241563" y="3947206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2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5474256" y="47217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Use flashcards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474256" y="5212199"/>
            <a:ext cx="36817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Short, focused questions force your brain to retrieve information actively and efficiently.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9640133" y="4154805"/>
            <a:ext cx="4196358" cy="2403396"/>
          </a:xfrm>
          <a:prstGeom prst="roundRect">
            <a:avLst>
              <a:gd name="adj" fmla="val 6087"/>
            </a:avLst>
          </a:prstGeom>
          <a:solidFill>
            <a:srgbClr val="0505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9640133" y="4124325"/>
            <a:ext cx="4196358" cy="121920"/>
          </a:xfrm>
          <a:prstGeom prst="roundRect">
            <a:avLst>
              <a:gd name="adj" fmla="val 78139"/>
            </a:avLst>
          </a:prstGeom>
          <a:solidFill>
            <a:srgbClr val="F2F2F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398032" y="3814643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F2F2F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11664735" y="3947206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3</a:t>
            </a:r>
            <a:endParaRPr lang="en-US" sz="2100" dirty="0"/>
          </a:p>
        </p:txBody>
      </p:sp>
      <p:sp>
        <p:nvSpPr>
          <p:cNvPr id="20" name="Text 18"/>
          <p:cNvSpPr/>
          <p:nvPr/>
        </p:nvSpPr>
        <p:spPr>
          <a:xfrm>
            <a:off x="9897427" y="4721781"/>
            <a:ext cx="28722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Write from memory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9897427" y="5212199"/>
            <a:ext cx="36817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Put pen to paper without looking. This is the skill that changes everything in Year 11.</a:t>
            </a:r>
            <a:endParaRPr lang="en-US" sz="17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5EC13B4-BA94-42D2-C387-D67E2E01EC97}"/>
              </a:ext>
            </a:extLst>
          </p:cNvPr>
          <p:cNvSpPr/>
          <p:nvPr/>
        </p:nvSpPr>
        <p:spPr>
          <a:xfrm>
            <a:off x="11786992" y="7615825"/>
            <a:ext cx="2843408" cy="613775"/>
          </a:xfrm>
          <a:prstGeom prst="rect">
            <a:avLst/>
          </a:prstGeom>
          <a:solidFill>
            <a:srgbClr val="0505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738C2C0-65E6-E0F3-B83E-EF81535A547E}"/>
              </a:ext>
            </a:extLst>
          </p:cNvPr>
          <p:cNvGrpSpPr/>
          <p:nvPr/>
        </p:nvGrpSpPr>
        <p:grpSpPr>
          <a:xfrm>
            <a:off x="11152616" y="7577170"/>
            <a:ext cx="3477784" cy="652430"/>
            <a:chOff x="11152616" y="7577170"/>
            <a:chExt cx="3477784" cy="65243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2FF5E08-C0E0-F7A4-E595-F395BD962B71}"/>
                </a:ext>
              </a:extLst>
            </p:cNvPr>
            <p:cNvSpPr/>
            <p:nvPr/>
          </p:nvSpPr>
          <p:spPr>
            <a:xfrm>
              <a:off x="11786992" y="7615825"/>
              <a:ext cx="2843408" cy="613775"/>
            </a:xfrm>
            <a:prstGeom prst="rect">
              <a:avLst/>
            </a:prstGeom>
            <a:solidFill>
              <a:srgbClr val="05050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5" name="Picture 24" descr="White letters on a black background&#10;&#10;AI-generated content may be incorrect.">
              <a:extLst>
                <a:ext uri="{FF2B5EF4-FFF2-40B4-BE49-F238E27FC236}">
                  <a16:creationId xmlns:a16="http://schemas.microsoft.com/office/drawing/2014/main" id="{532F30E7-03F6-2052-7BE7-CC399F481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52616" y="7577170"/>
              <a:ext cx="3477784" cy="652430"/>
            </a:xfrm>
            <a:prstGeom prst="rect">
              <a:avLst/>
            </a:prstGeom>
          </p:spPr>
        </p:pic>
      </p:grpSp>
      <p:sp>
        <p:nvSpPr>
          <p:cNvPr id="26" name="Text 6">
            <a:extLst>
              <a:ext uri="{FF2B5EF4-FFF2-40B4-BE49-F238E27FC236}">
                <a16:creationId xmlns:a16="http://schemas.microsoft.com/office/drawing/2014/main" id="{239C9FCE-6121-53B0-2DE5-1B2BD82D8A4C}"/>
              </a:ext>
            </a:extLst>
          </p:cNvPr>
          <p:cNvSpPr/>
          <p:nvPr/>
        </p:nvSpPr>
        <p:spPr>
          <a:xfrm>
            <a:off x="267696" y="7843618"/>
            <a:ext cx="7556421" cy="194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studyskillszone.co.uk</a:t>
            </a:r>
            <a:r>
              <a:rPr lang="en-US" sz="11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| Research-based study skills training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A4B5E4F0-51C7-423E-04CF-52A645A0387C}"/>
              </a:ext>
            </a:extLst>
          </p:cNvPr>
          <p:cNvGrpSpPr/>
          <p:nvPr/>
        </p:nvGrpSpPr>
        <p:grpSpPr>
          <a:xfrm>
            <a:off x="781263" y="1563761"/>
            <a:ext cx="7824117" cy="791132"/>
            <a:chOff x="843893" y="949986"/>
            <a:chExt cx="7824117" cy="791132"/>
          </a:xfrm>
        </p:grpSpPr>
        <p:sp>
          <p:nvSpPr>
            <p:cNvPr id="2" name="Shape 0"/>
            <p:cNvSpPr/>
            <p:nvPr/>
          </p:nvSpPr>
          <p:spPr>
            <a:xfrm>
              <a:off x="843893" y="949986"/>
              <a:ext cx="7824117" cy="741028"/>
            </a:xfrm>
            <a:prstGeom prst="roundRect">
              <a:avLst>
                <a:gd name="adj" fmla="val 17776"/>
              </a:avLst>
            </a:prstGeom>
            <a:noFill/>
            <a:ln w="7620">
              <a:solidFill>
                <a:srgbClr val="F2F2F3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" name="Text 1"/>
            <p:cNvSpPr/>
            <p:nvPr/>
          </p:nvSpPr>
          <p:spPr>
            <a:xfrm>
              <a:off x="1011487" y="1256799"/>
              <a:ext cx="6610209" cy="48431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950"/>
                </a:lnSpc>
                <a:buNone/>
              </a:pPr>
              <a:r>
                <a:rPr lang="en-US" sz="2800" dirty="0">
                  <a:solidFill>
                    <a:srgbClr val="F2F2F3"/>
                  </a:solidFill>
                  <a:latin typeface="Roboto Light" pitchFamily="34" charset="0"/>
                  <a:ea typeface="Roboto Light" pitchFamily="34" charset="-122"/>
                  <a:cs typeface="Roboto Light" pitchFamily="34" charset="-120"/>
                </a:rPr>
                <a:t>THE ONE HABIT THAT CHANGES EVERYTHING</a:t>
              </a:r>
              <a:endParaRPr lang="en-US" sz="2800" dirty="0"/>
            </a:p>
          </p:txBody>
        </p:sp>
      </p:grpSp>
      <p:sp>
        <p:nvSpPr>
          <p:cNvPr id="4" name="Text 2"/>
          <p:cNvSpPr/>
          <p:nvPr/>
        </p:nvSpPr>
        <p:spPr>
          <a:xfrm>
            <a:off x="793790" y="2574250"/>
            <a:ext cx="10207228" cy="127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000"/>
              </a:lnSpc>
              <a:buNone/>
            </a:pPr>
            <a:r>
              <a:rPr lang="en-US" sz="8000" b="1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There is no neutral.</a:t>
            </a:r>
            <a:endParaRPr lang="en-US" sz="8000" dirty="0"/>
          </a:p>
        </p:txBody>
      </p:sp>
      <p:sp>
        <p:nvSpPr>
          <p:cNvPr id="5" name="Text 3"/>
          <p:cNvSpPr/>
          <p:nvPr/>
        </p:nvSpPr>
        <p:spPr>
          <a:xfrm>
            <a:off x="781264" y="3950270"/>
            <a:ext cx="13042821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Every study session moves you forward, or every skipped session leaves you further behind.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646867" y="4642604"/>
            <a:ext cx="6566297" cy="1472089"/>
          </a:xfrm>
          <a:prstGeom prst="roundRect">
            <a:avLst>
              <a:gd name="adj" fmla="val 9985"/>
            </a:avLst>
          </a:prstGeom>
          <a:solidFill>
            <a:srgbClr val="1F1B1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50940" y="4826318"/>
            <a:ext cx="3023711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Makes next year easier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50940" y="5328880"/>
            <a:ext cx="6158151" cy="620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Small habits built now compound into massive advantages. Future you will be grateful for every session started today.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424857" y="4642604"/>
            <a:ext cx="6566297" cy="1472089"/>
          </a:xfrm>
          <a:prstGeom prst="roundRect">
            <a:avLst>
              <a:gd name="adj" fmla="val 9985"/>
            </a:avLst>
          </a:prstGeom>
          <a:solidFill>
            <a:srgbClr val="3A1F1A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7628930" y="4826318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Makes it harder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7628930" y="5328880"/>
            <a:ext cx="6158151" cy="620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Every week without preparation is a week of pressure added to next year. There is no pause button on time.</a:t>
            </a:r>
            <a:endParaRPr lang="en-US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73FCDE-1DE2-8787-6F04-465BEF8D551A}"/>
              </a:ext>
            </a:extLst>
          </p:cNvPr>
          <p:cNvSpPr/>
          <p:nvPr/>
        </p:nvSpPr>
        <p:spPr>
          <a:xfrm>
            <a:off x="11786992" y="7615825"/>
            <a:ext cx="2843408" cy="613775"/>
          </a:xfrm>
          <a:prstGeom prst="rect">
            <a:avLst/>
          </a:prstGeom>
          <a:solidFill>
            <a:srgbClr val="0505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6B602B5-3065-130A-9CFC-4633F949C605}"/>
              </a:ext>
            </a:extLst>
          </p:cNvPr>
          <p:cNvGrpSpPr/>
          <p:nvPr/>
        </p:nvGrpSpPr>
        <p:grpSpPr>
          <a:xfrm>
            <a:off x="11152616" y="7577170"/>
            <a:ext cx="3477784" cy="652430"/>
            <a:chOff x="11152616" y="7577170"/>
            <a:chExt cx="3477784" cy="65243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03425DE-6B07-3820-5753-4BC165295B85}"/>
                </a:ext>
              </a:extLst>
            </p:cNvPr>
            <p:cNvSpPr/>
            <p:nvPr/>
          </p:nvSpPr>
          <p:spPr>
            <a:xfrm>
              <a:off x="11786992" y="7615825"/>
              <a:ext cx="2843408" cy="613775"/>
            </a:xfrm>
            <a:prstGeom prst="rect">
              <a:avLst/>
            </a:prstGeom>
            <a:solidFill>
              <a:srgbClr val="05050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" name="Picture 14" descr="White letters on a black background&#10;&#10;AI-generated content may be incorrect.">
              <a:extLst>
                <a:ext uri="{FF2B5EF4-FFF2-40B4-BE49-F238E27FC236}">
                  <a16:creationId xmlns:a16="http://schemas.microsoft.com/office/drawing/2014/main" id="{E9629CEA-15ED-E3BD-6EE3-588031956F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52616" y="7577170"/>
              <a:ext cx="3477784" cy="652430"/>
            </a:xfrm>
            <a:prstGeom prst="rect">
              <a:avLst/>
            </a:prstGeom>
          </p:spPr>
        </p:pic>
      </p:grpSp>
      <p:sp>
        <p:nvSpPr>
          <p:cNvPr id="16" name="Text 6">
            <a:extLst>
              <a:ext uri="{FF2B5EF4-FFF2-40B4-BE49-F238E27FC236}">
                <a16:creationId xmlns:a16="http://schemas.microsoft.com/office/drawing/2014/main" id="{15F25AF4-7EBB-860F-E933-FD2529645B95}"/>
              </a:ext>
            </a:extLst>
          </p:cNvPr>
          <p:cNvSpPr/>
          <p:nvPr/>
        </p:nvSpPr>
        <p:spPr>
          <a:xfrm>
            <a:off x="267696" y="7843618"/>
            <a:ext cx="7556421" cy="194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studyskillszone.co.uk</a:t>
            </a:r>
            <a:r>
              <a:rPr lang="en-US" sz="11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| Research-based study skills training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80190" y="1139868"/>
            <a:ext cx="6108051" cy="1026950"/>
          </a:xfrm>
          <a:prstGeom prst="roundRect">
            <a:avLst>
              <a:gd name="adj" fmla="val 19104"/>
            </a:avLst>
          </a:prstGeom>
          <a:noFill/>
          <a:ln w="7620">
            <a:solidFill>
              <a:srgbClr val="F2F2F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6451310" y="1711232"/>
            <a:ext cx="6875096" cy="616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3000" dirty="0">
                <a:solidFill>
                  <a:srgbClr val="F2F2F3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YOUR ADVANTAGE STARTS NOW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280190" y="2205038"/>
            <a:ext cx="7556421" cy="2764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850"/>
              </a:lnSpc>
              <a:buNone/>
            </a:pPr>
            <a:r>
              <a:rPr lang="en-US" sz="8700" b="1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Start small.</a:t>
            </a:r>
            <a:endParaRPr lang="en-US" sz="8700" dirty="0"/>
          </a:p>
          <a:p>
            <a:pPr marL="0" indent="0" algn="l">
              <a:lnSpc>
                <a:spcPts val="10850"/>
              </a:lnSpc>
              <a:buNone/>
            </a:pPr>
            <a:r>
              <a:rPr lang="en-US" sz="8700" b="1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Start now.</a:t>
            </a:r>
            <a:endParaRPr lang="en-US" sz="8700" dirty="0"/>
          </a:p>
        </p:txBody>
      </p:sp>
      <p:sp>
        <p:nvSpPr>
          <p:cNvPr id="6" name="Text 3"/>
          <p:cNvSpPr/>
          <p:nvPr/>
        </p:nvSpPr>
        <p:spPr>
          <a:xfrm>
            <a:off x="6280190" y="5050271"/>
            <a:ext cx="7556421" cy="389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b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Give yourself an advantage most students simply do not have.</a:t>
            </a:r>
            <a:r>
              <a:rPr lang="en-US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endParaRPr lang="en-US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You do not need a perfect plan. You just need to begin.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6401081" y="5717500"/>
            <a:ext cx="7335322" cy="194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b="1" i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"This is the skill that changes everything."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6280190" y="5609749"/>
            <a:ext cx="15240" cy="410051"/>
          </a:xfrm>
          <a:prstGeom prst="rect">
            <a:avLst/>
          </a:prstGeom>
          <a:solidFill>
            <a:srgbClr val="F2F2F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267697" y="7818566"/>
            <a:ext cx="7556421" cy="194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studyskillszone.co.uk</a:t>
            </a:r>
            <a:r>
              <a:rPr lang="en-US" sz="11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| Research-based study skills training</a:t>
            </a:r>
            <a:endParaRPr lang="en-US" sz="115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561F16-7945-4D54-E19E-D051A0BEFEC8}"/>
              </a:ext>
            </a:extLst>
          </p:cNvPr>
          <p:cNvGrpSpPr/>
          <p:nvPr/>
        </p:nvGrpSpPr>
        <p:grpSpPr>
          <a:xfrm>
            <a:off x="11152616" y="7577170"/>
            <a:ext cx="3477784" cy="652430"/>
            <a:chOff x="11152616" y="7577170"/>
            <a:chExt cx="3477784" cy="65243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32EE791-A2F2-39B9-4456-903D24D45159}"/>
                </a:ext>
              </a:extLst>
            </p:cNvPr>
            <p:cNvSpPr/>
            <p:nvPr/>
          </p:nvSpPr>
          <p:spPr>
            <a:xfrm>
              <a:off x="11786992" y="7615825"/>
              <a:ext cx="2843408" cy="613775"/>
            </a:xfrm>
            <a:prstGeom prst="rect">
              <a:avLst/>
            </a:prstGeom>
            <a:solidFill>
              <a:srgbClr val="05050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" name="Picture 11" descr="White letters on a black background&#10;&#10;AI-generated content may be incorrect.">
              <a:extLst>
                <a:ext uri="{FF2B5EF4-FFF2-40B4-BE49-F238E27FC236}">
                  <a16:creationId xmlns:a16="http://schemas.microsoft.com/office/drawing/2014/main" id="{7AB7F5FF-D7C1-88F1-C17F-4DC384A3C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52616" y="7577170"/>
              <a:ext cx="3477784" cy="65243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644</Words>
  <Application>Microsoft Macintosh PowerPoint</Application>
  <PresentationFormat>Custom</PresentationFormat>
  <Paragraphs>74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Poppins Light</vt:lpstr>
      <vt:lpstr>Poppins Bold</vt:lpstr>
      <vt:lpstr>Arial</vt:lpstr>
      <vt:lpstr>Roboto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10: Your hidden advantage</dc:title>
  <dc:subject/>
  <dc:creator>Study Skills Zone</dc:creator>
  <cp:keywords/>
  <dc:description/>
  <cp:lastModifiedBy>Matt Watson</cp:lastModifiedBy>
  <cp:revision>4</cp:revision>
  <dcterms:created xsi:type="dcterms:W3CDTF">2026-04-28T10:49:55Z</dcterms:created>
  <dcterms:modified xsi:type="dcterms:W3CDTF">2026-04-28T11:00:53Z</dcterms:modified>
  <cp:category/>
</cp:coreProperties>
</file>