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4" d="100"/>
          <a:sy n="164" d="100"/>
        </p:scale>
        <p:origin x="5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045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285750"/>
            <a:ext cx="2698747" cy="3571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41023" y="1837635"/>
            <a:ext cx="6550512" cy="7312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88000"/>
              </a:lnSpc>
              <a:buNone/>
            </a:pPr>
            <a:r>
              <a:rPr lang="en-US" sz="5400" b="1" kern="0" spc="-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11: FINAL WEEKS</a:t>
            </a:r>
            <a:endParaRPr lang="en-US" sz="5400" dirty="0"/>
          </a:p>
        </p:txBody>
      </p:sp>
      <p:sp>
        <p:nvSpPr>
          <p:cNvPr id="5" name="Text 1"/>
          <p:cNvSpPr/>
          <p:nvPr/>
        </p:nvSpPr>
        <p:spPr>
          <a:xfrm>
            <a:off x="914400" y="3010551"/>
            <a:ext cx="73152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DD9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Effort is high. Impact isn't always.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914400" y="3566425"/>
            <a:ext cx="731520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E0E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turn revision time into marks.</a:t>
            </a:r>
            <a:endParaRPr lang="en-US" sz="2000" dirty="0"/>
          </a:p>
        </p:txBody>
      </p:sp>
      <p:sp>
        <p:nvSpPr>
          <p:cNvPr id="7" name="Text 3"/>
          <p:cNvSpPr/>
          <p:nvPr/>
        </p:nvSpPr>
        <p:spPr>
          <a:xfrm>
            <a:off x="0" y="4789884"/>
            <a:ext cx="9144000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850" kern="0" spc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studyskillszone.co.uk | © Study Skills Zone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857250"/>
            <a:ext cx="3257550" cy="2089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kern="0" spc="2" dirty="0">
                <a:solidFill>
                  <a:srgbClr val="DD9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REALITY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63751" y="1317809"/>
            <a:ext cx="3257550" cy="23970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2800" b="1" dirty="0">
                <a:solidFill>
                  <a:srgbClr val="92D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working hard.</a:t>
            </a:r>
            <a:r>
              <a:rPr lang="en-US" sz="3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are you working </a:t>
            </a:r>
            <a:r>
              <a:rPr lang="en-US" sz="48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effectively</a:t>
            </a: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3300" dirty="0"/>
          </a:p>
        </p:txBody>
      </p:sp>
      <p:sp>
        <p:nvSpPr>
          <p:cNvPr id="5" name="Shape 2"/>
          <p:cNvSpPr/>
          <p:nvPr/>
        </p:nvSpPr>
        <p:spPr>
          <a:xfrm>
            <a:off x="4114800" y="0"/>
            <a:ext cx="5029200" cy="5143500"/>
          </a:xfrm>
          <a:prstGeom prst="rect">
            <a:avLst/>
          </a:prstGeom>
          <a:solidFill>
            <a:srgbClr val="15161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4114800" y="0"/>
            <a:ext cx="14288" cy="5143500"/>
          </a:xfrm>
          <a:prstGeom prst="rect">
            <a:avLst/>
          </a:prstGeom>
          <a:solidFill>
            <a:srgbClr val="2B4892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425" y="1464469"/>
            <a:ext cx="228600" cy="2286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950619" y="1428750"/>
            <a:ext cx="4115889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E0E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students are putting the hours in</a:t>
            </a:r>
            <a:endParaRPr lang="en-US" sz="18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7927" y="2240598"/>
            <a:ext cx="228600" cy="2286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935121" y="2204879"/>
            <a:ext cx="3220966" cy="3343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E0E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all revision leads to marks</a:t>
            </a:r>
            <a:endParaRPr lang="en-US" sz="18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3425" y="3038884"/>
            <a:ext cx="228600" cy="22860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950619" y="3003166"/>
            <a:ext cx="3421270" cy="3343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E0E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difference is </a:t>
            </a:r>
            <a:r>
              <a:rPr lang="en-US" sz="1800" b="1" dirty="0">
                <a:solidFill>
                  <a:srgbClr val="DD9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</a:t>
            </a:r>
            <a:r>
              <a:rPr lang="en-US" sz="1800" b="1" dirty="0">
                <a:solidFill>
                  <a:srgbClr val="E0E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you revise</a:t>
            </a:r>
            <a:endParaRPr lang="en-US" sz="18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9275" y="4643438"/>
            <a:ext cx="2158975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571500"/>
            <a:ext cx="8001000" cy="2089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kern="0" spc="2" dirty="0">
                <a:solidFill>
                  <a:srgbClr val="DD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TRAP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71499" y="1051917"/>
            <a:ext cx="8433015" cy="10969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‘Comfortable revision’ feels productive.
</a:t>
            </a:r>
            <a:r>
              <a:rPr lang="en-US" sz="4800" b="1" dirty="0">
                <a:solidFill>
                  <a:srgbClr val="DD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isn't.</a:t>
            </a:r>
            <a:endParaRPr lang="en-US" sz="3300" dirty="0"/>
          </a:p>
        </p:txBody>
      </p:sp>
      <p:sp>
        <p:nvSpPr>
          <p:cNvPr id="5" name="Shape 2"/>
          <p:cNvSpPr/>
          <p:nvPr/>
        </p:nvSpPr>
        <p:spPr>
          <a:xfrm>
            <a:off x="571500" y="2200610"/>
            <a:ext cx="2476509" cy="1428750"/>
          </a:xfrm>
          <a:prstGeom prst="rect">
            <a:avLst/>
          </a:prstGeom>
          <a:solidFill>
            <a:srgbClr val="24262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571500" y="2200610"/>
            <a:ext cx="2476509" cy="57150"/>
          </a:xfrm>
          <a:prstGeom prst="rect">
            <a:avLst/>
          </a:prstGeom>
          <a:solidFill>
            <a:srgbClr val="DD9422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6859" y="2521712"/>
            <a:ext cx="385763" cy="3429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06292" y="3115947"/>
            <a:ext cx="1606897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Re-reading notes</a:t>
            </a:r>
            <a:endParaRPr lang="en-US" sz="1600" dirty="0"/>
          </a:p>
        </p:txBody>
      </p:sp>
      <p:sp>
        <p:nvSpPr>
          <p:cNvPr id="9" name="Shape 5"/>
          <p:cNvSpPr/>
          <p:nvPr/>
        </p:nvSpPr>
        <p:spPr>
          <a:xfrm>
            <a:off x="3333759" y="2200610"/>
            <a:ext cx="2476509" cy="1428750"/>
          </a:xfrm>
          <a:prstGeom prst="rect">
            <a:avLst/>
          </a:prstGeom>
          <a:solidFill>
            <a:srgbClr val="24262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6"/>
          <p:cNvSpPr/>
          <p:nvPr/>
        </p:nvSpPr>
        <p:spPr>
          <a:xfrm>
            <a:off x="3333759" y="2200610"/>
            <a:ext cx="2476509" cy="57150"/>
          </a:xfrm>
          <a:prstGeom prst="rect">
            <a:avLst/>
          </a:prstGeom>
          <a:solidFill>
            <a:srgbClr val="DD9422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9119" y="2521712"/>
            <a:ext cx="385763" cy="3429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703532" y="3115947"/>
            <a:ext cx="1736936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Highlighting pages</a:t>
            </a:r>
            <a:endParaRPr lang="en-US" sz="1600" dirty="0"/>
          </a:p>
        </p:txBody>
      </p:sp>
      <p:sp>
        <p:nvSpPr>
          <p:cNvPr id="13" name="Shape 8"/>
          <p:cNvSpPr/>
          <p:nvPr/>
        </p:nvSpPr>
        <p:spPr>
          <a:xfrm>
            <a:off x="6096019" y="2200610"/>
            <a:ext cx="2476509" cy="1428750"/>
          </a:xfrm>
          <a:prstGeom prst="rect">
            <a:avLst/>
          </a:prstGeom>
          <a:solidFill>
            <a:srgbClr val="24262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9"/>
          <p:cNvSpPr/>
          <p:nvPr/>
        </p:nvSpPr>
        <p:spPr>
          <a:xfrm>
            <a:off x="6096019" y="2200610"/>
            <a:ext cx="2476509" cy="57150"/>
          </a:xfrm>
          <a:prstGeom prst="rect">
            <a:avLst/>
          </a:prstGeom>
          <a:solidFill>
            <a:srgbClr val="DD9422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4241" y="2521712"/>
            <a:ext cx="300038" cy="34290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238894" y="2984210"/>
            <a:ext cx="2190759" cy="5486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Focusing on topics you already know</a:t>
            </a:r>
            <a:endParaRPr lang="en-US" sz="1600" dirty="0"/>
          </a:p>
        </p:txBody>
      </p:sp>
      <p:sp>
        <p:nvSpPr>
          <p:cNvPr id="17" name="Text 11"/>
          <p:cNvSpPr/>
          <p:nvPr/>
        </p:nvSpPr>
        <p:spPr>
          <a:xfrm>
            <a:off x="540504" y="3609652"/>
            <a:ext cx="8001000" cy="1176732"/>
          </a:xfrm>
          <a:prstGeom prst="rect">
            <a:avLst/>
          </a:prstGeom>
          <a:noFill/>
          <a:ln/>
        </p:spPr>
        <p:txBody>
          <a:bodyPr wrap="square" lIns="0" tIns="68072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7200" b="1" i="1" dirty="0">
                <a:solidFill>
                  <a:srgbClr val="DD9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impact.</a:t>
            </a:r>
            <a:endParaRPr lang="en-US" sz="7200" dirty="0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4553" y="4757738"/>
            <a:ext cx="1835134" cy="2428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32754" y="608234"/>
            <a:ext cx="3714750" cy="15234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3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re-reading.</a:t>
            </a:r>
            <a:br>
              <a:rPr lang="en-US" sz="3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3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r>
              <a:rPr lang="en-US" sz="3750" b="1" dirty="0">
                <a:solidFill>
                  <a:srgbClr val="DD9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retrieving.</a:t>
            </a:r>
            <a:endParaRPr lang="en-US" sz="3750" dirty="0"/>
          </a:p>
        </p:txBody>
      </p:sp>
      <p:sp>
        <p:nvSpPr>
          <p:cNvPr id="5" name="Shape 2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2B4892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5113" y="2149484"/>
            <a:ext cx="285750" cy="2857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567893" y="2065842"/>
            <a:ext cx="2928938" cy="8863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Blitz everything you can remember from a revision session onto blank paper</a:t>
            </a:r>
            <a:endParaRPr lang="en-US" sz="20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2648" y="328725"/>
            <a:ext cx="285750" cy="28575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570611" y="226529"/>
            <a:ext cx="2928938" cy="8863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Use techniques that force you to generate your knowledge</a:t>
            </a:r>
            <a:endParaRPr lang="en-US" sz="2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2648" y="1503568"/>
            <a:ext cx="285750" cy="28575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92710" y="1441651"/>
            <a:ext cx="2330959" cy="2954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Q &amp; A flashcards  </a:t>
            </a:r>
            <a:endParaRPr lang="en-US" sz="20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9275" y="4643438"/>
            <a:ext cx="2158975" cy="285750"/>
          </a:xfrm>
          <a:prstGeom prst="rect">
            <a:avLst/>
          </a:prstGeom>
        </p:spPr>
      </p:pic>
      <p:pic>
        <p:nvPicPr>
          <p:cNvPr id="14" name="Image 2" descr="preencoded.png">
            <a:extLst>
              <a:ext uri="{FF2B5EF4-FFF2-40B4-BE49-F238E27FC236}">
                <a16:creationId xmlns:a16="http://schemas.microsoft.com/office/drawing/2014/main" id="{76D98F9E-F6A5-7981-0723-B9FC82D4EC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2648" y="3409259"/>
            <a:ext cx="285750" cy="285750"/>
          </a:xfrm>
          <a:prstGeom prst="rect">
            <a:avLst/>
          </a:prstGeom>
        </p:spPr>
      </p:pic>
      <p:sp>
        <p:nvSpPr>
          <p:cNvPr id="15" name="Text 4">
            <a:extLst>
              <a:ext uri="{FF2B5EF4-FFF2-40B4-BE49-F238E27FC236}">
                <a16:creationId xmlns:a16="http://schemas.microsoft.com/office/drawing/2014/main" id="{0920BC9E-4DC5-6285-2B1D-34A0257880B2}"/>
              </a:ext>
            </a:extLst>
          </p:cNvPr>
          <p:cNvSpPr/>
          <p:nvPr/>
        </p:nvSpPr>
        <p:spPr>
          <a:xfrm>
            <a:off x="5570611" y="3256668"/>
            <a:ext cx="2928938" cy="5909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Check your knowledge against a reliable source!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1123355"/>
            <a:ext cx="6395149" cy="7312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Retrieval</a:t>
            </a:r>
            <a:r>
              <a:rPr lang="en-US" sz="3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strengthens memory.</a:t>
            </a:r>
            <a:endParaRPr lang="en-US" sz="3300" dirty="0"/>
          </a:p>
        </p:txBody>
      </p:sp>
      <p:sp>
        <p:nvSpPr>
          <p:cNvPr id="5" name="Shape 2"/>
          <p:cNvSpPr/>
          <p:nvPr/>
        </p:nvSpPr>
        <p:spPr>
          <a:xfrm>
            <a:off x="571500" y="2054889"/>
            <a:ext cx="2476509" cy="1785938"/>
          </a:xfrm>
          <a:prstGeom prst="rect">
            <a:avLst/>
          </a:prstGeom>
          <a:solidFill>
            <a:srgbClr val="24262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571500" y="2054889"/>
            <a:ext cx="2476509" cy="57150"/>
          </a:xfrm>
          <a:prstGeom prst="rect">
            <a:avLst/>
          </a:prstGeom>
          <a:solidFill>
            <a:srgbClr val="DD942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785812" y="2226518"/>
            <a:ext cx="2047884" cy="15215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brain remembers what it has to </a:t>
            </a:r>
            <a:r>
              <a:rPr lang="en-US" sz="2400" b="1" dirty="0">
                <a:solidFill>
                  <a:srgbClr val="DD9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for</a:t>
            </a:r>
            <a:endParaRPr lang="en-US" sz="2400" dirty="0"/>
          </a:p>
        </p:txBody>
      </p:sp>
      <p:sp>
        <p:nvSpPr>
          <p:cNvPr id="9" name="Shape 6"/>
          <p:cNvSpPr/>
          <p:nvPr/>
        </p:nvSpPr>
        <p:spPr>
          <a:xfrm>
            <a:off x="3333759" y="2054889"/>
            <a:ext cx="2476509" cy="1785938"/>
          </a:xfrm>
          <a:prstGeom prst="rect">
            <a:avLst/>
          </a:prstGeom>
          <a:solidFill>
            <a:srgbClr val="24262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7"/>
          <p:cNvSpPr/>
          <p:nvPr/>
        </p:nvSpPr>
        <p:spPr>
          <a:xfrm>
            <a:off x="3333759" y="2054889"/>
            <a:ext cx="2476509" cy="57150"/>
          </a:xfrm>
          <a:prstGeom prst="rect">
            <a:avLst/>
          </a:prstGeom>
          <a:solidFill>
            <a:srgbClr val="DD942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3548072" y="2239278"/>
            <a:ext cx="2047884" cy="15215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self-testing  improves recall in exams</a:t>
            </a:r>
            <a:endParaRPr lang="en-US" sz="2400" dirty="0"/>
          </a:p>
        </p:txBody>
      </p:sp>
      <p:sp>
        <p:nvSpPr>
          <p:cNvPr id="13" name="Shape 10"/>
          <p:cNvSpPr/>
          <p:nvPr/>
        </p:nvSpPr>
        <p:spPr>
          <a:xfrm>
            <a:off x="6096019" y="2054889"/>
            <a:ext cx="2476509" cy="1785938"/>
          </a:xfrm>
          <a:prstGeom prst="rect">
            <a:avLst/>
          </a:prstGeom>
          <a:solidFill>
            <a:srgbClr val="24262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1"/>
          <p:cNvSpPr/>
          <p:nvPr/>
        </p:nvSpPr>
        <p:spPr>
          <a:xfrm>
            <a:off x="6096019" y="2054889"/>
            <a:ext cx="2476509" cy="57150"/>
          </a:xfrm>
          <a:prstGeom prst="rect">
            <a:avLst/>
          </a:prstGeom>
          <a:solidFill>
            <a:srgbClr val="DD942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3"/>
          <p:cNvSpPr/>
          <p:nvPr/>
        </p:nvSpPr>
        <p:spPr>
          <a:xfrm>
            <a:off x="6372324" y="2239277"/>
            <a:ext cx="2047884" cy="11374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Mistakes show you exactly </a:t>
            </a:r>
            <a:r>
              <a:rPr lang="en-US" sz="2400" b="1" dirty="0">
                <a:solidFill>
                  <a:srgbClr val="DD9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to fix</a:t>
            </a:r>
            <a:endParaRPr lang="en-US" sz="2400" dirty="0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9275" y="4643438"/>
            <a:ext cx="2158975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673770"/>
            <a:ext cx="417195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kern="0" spc="2" dirty="0">
                <a:solidFill>
                  <a:srgbClr val="DD9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HIGH-IMPACT REVISION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571500" y="1266230"/>
            <a:ext cx="4171950" cy="4469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Q&amp;A Flashcards</a:t>
            </a:r>
            <a:endParaRPr lang="en-US" sz="3300" dirty="0"/>
          </a:p>
        </p:txBody>
      </p:sp>
      <p:sp>
        <p:nvSpPr>
          <p:cNvPr id="5" name="Text 2"/>
          <p:cNvSpPr/>
          <p:nvPr/>
        </p:nvSpPr>
        <p:spPr>
          <a:xfrm>
            <a:off x="571500" y="2021700"/>
            <a:ext cx="4171950" cy="12187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0E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yourself</a:t>
            </a:r>
          </a:p>
          <a:p>
            <a:pPr marL="285750" indent="-28575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0E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others to test you</a:t>
            </a:r>
          </a:p>
          <a:p>
            <a:pPr marL="285750" indent="-28575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0E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weak areas fast</a:t>
            </a:r>
            <a:r>
              <a:rPr lang="en-US" sz="1700" dirty="0">
                <a:solidFill>
                  <a:srgbClr val="E0E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571500" y="3555020"/>
            <a:ext cx="4171950" cy="985838"/>
          </a:xfrm>
          <a:prstGeom prst="rect">
            <a:avLst/>
          </a:prstGeom>
          <a:solidFill>
            <a:srgbClr val="DD942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785813" y="3632440"/>
            <a:ext cx="3743325" cy="830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i="1" dirty="0">
                <a:solidFill>
                  <a:srgbClr val="1A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"If you cannot answer it, you have found your focus for the next revision session."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5546172" y="1357313"/>
            <a:ext cx="3257550" cy="1428750"/>
          </a:xfrm>
          <a:prstGeom prst="rect">
            <a:avLst/>
          </a:prstGeom>
          <a:solidFill>
            <a:srgbClr val="24262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6"/>
          <p:cNvSpPr/>
          <p:nvPr/>
        </p:nvSpPr>
        <p:spPr>
          <a:xfrm>
            <a:off x="5546172" y="1357313"/>
            <a:ext cx="3257550" cy="57150"/>
          </a:xfrm>
          <a:prstGeom prst="rect">
            <a:avLst/>
          </a:prstGeom>
          <a:solidFill>
            <a:srgbClr val="DD942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5546172" y="1907092"/>
            <a:ext cx="2971800" cy="3770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2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on one side </a:t>
            </a:r>
            <a:endParaRPr lang="en-US" sz="2450" dirty="0"/>
          </a:p>
        </p:txBody>
      </p:sp>
      <p:sp>
        <p:nvSpPr>
          <p:cNvPr id="12" name="Shape 9"/>
          <p:cNvSpPr/>
          <p:nvPr/>
        </p:nvSpPr>
        <p:spPr>
          <a:xfrm>
            <a:off x="5546172" y="3071813"/>
            <a:ext cx="3257550" cy="1428750"/>
          </a:xfrm>
          <a:prstGeom prst="rect">
            <a:avLst/>
          </a:prstGeom>
          <a:solidFill>
            <a:srgbClr val="2B489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0"/>
          <p:cNvSpPr/>
          <p:nvPr/>
        </p:nvSpPr>
        <p:spPr>
          <a:xfrm>
            <a:off x="5546172" y="3071813"/>
            <a:ext cx="3257550" cy="57150"/>
          </a:xfrm>
          <a:prstGeom prst="rect">
            <a:avLst/>
          </a:prstGeom>
          <a:solidFill>
            <a:srgbClr val="DD333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5546172" y="3440921"/>
            <a:ext cx="2971800" cy="7540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2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 on the </a:t>
            </a:r>
          </a:p>
          <a:p>
            <a:pPr marL="0" indent="0" algn="ctr">
              <a:buNone/>
            </a:pPr>
            <a:r>
              <a:rPr lang="en-US" sz="2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side</a:t>
            </a:r>
            <a:endParaRPr lang="en-US" sz="2450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9275" y="4643438"/>
            <a:ext cx="2158975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66729" y="714375"/>
            <a:ext cx="141051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b="1" kern="0" spc="2" dirty="0">
                <a:solidFill>
                  <a:srgbClr val="DD9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REALITY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2114243" y="1337667"/>
            <a:ext cx="4915486" cy="1015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88000"/>
              </a:lnSpc>
              <a:buNone/>
            </a:pPr>
            <a:r>
              <a:rPr lang="en-US" sz="3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Exams reward thinking.
</a:t>
            </a:r>
            <a:endParaRPr lang="en-US" sz="3750" dirty="0"/>
          </a:p>
        </p:txBody>
      </p:sp>
      <p:sp>
        <p:nvSpPr>
          <p:cNvPr id="5" name="Shape 2"/>
          <p:cNvSpPr/>
          <p:nvPr/>
        </p:nvSpPr>
        <p:spPr>
          <a:xfrm>
            <a:off x="325599" y="2039164"/>
            <a:ext cx="4113461" cy="1467058"/>
          </a:xfrm>
          <a:prstGeom prst="rect">
            <a:avLst/>
          </a:prstGeom>
          <a:solidFill>
            <a:srgbClr val="242626"/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6" name="Shape 3"/>
          <p:cNvSpPr/>
          <p:nvPr/>
        </p:nvSpPr>
        <p:spPr>
          <a:xfrm>
            <a:off x="325599" y="1996967"/>
            <a:ext cx="57150" cy="1467058"/>
          </a:xfrm>
          <a:prstGeom prst="rect">
            <a:avLst/>
          </a:prstGeom>
          <a:solidFill>
            <a:srgbClr val="2B489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4"/>
          <p:cNvSpPr/>
          <p:nvPr/>
        </p:nvSpPr>
        <p:spPr>
          <a:xfrm>
            <a:off x="1104267" y="2820149"/>
            <a:ext cx="3020467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9" name="Shape 5"/>
          <p:cNvSpPr/>
          <p:nvPr/>
        </p:nvSpPr>
        <p:spPr>
          <a:xfrm>
            <a:off x="4839109" y="1996967"/>
            <a:ext cx="3950717" cy="1467058"/>
          </a:xfrm>
          <a:prstGeom prst="rect">
            <a:avLst/>
          </a:prstGeom>
          <a:solidFill>
            <a:srgbClr val="24262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6"/>
          <p:cNvSpPr/>
          <p:nvPr/>
        </p:nvSpPr>
        <p:spPr>
          <a:xfrm>
            <a:off x="4839109" y="1996967"/>
            <a:ext cx="57150" cy="1467058"/>
          </a:xfrm>
          <a:prstGeom prst="rect">
            <a:avLst/>
          </a:prstGeom>
          <a:solidFill>
            <a:srgbClr val="2B4892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3434" y="2522915"/>
            <a:ext cx="257175" cy="25717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568720" y="2175425"/>
            <a:ext cx="2922017" cy="12311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E0E0E0"/>
                </a:solidFill>
                <a:latin typeface="Calibri" pitchFamily="34" charset="0"/>
                <a:cs typeface="Calibri" pitchFamily="34" charset="-120"/>
              </a:rPr>
              <a:t>You can give your brain power to answering the questions (not trying to remember)</a:t>
            </a:r>
            <a:endParaRPr lang="en-US" sz="2000" dirty="0"/>
          </a:p>
        </p:txBody>
      </p:sp>
      <p:sp>
        <p:nvSpPr>
          <p:cNvPr id="13" name="Shape 8"/>
          <p:cNvSpPr/>
          <p:nvPr/>
        </p:nvSpPr>
        <p:spPr>
          <a:xfrm>
            <a:off x="1798643" y="3751892"/>
            <a:ext cx="5531188" cy="580430"/>
          </a:xfrm>
          <a:prstGeom prst="rect">
            <a:avLst/>
          </a:prstGeom>
          <a:solidFill>
            <a:srgbClr val="DD942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9"/>
          <p:cNvSpPr/>
          <p:nvPr/>
        </p:nvSpPr>
        <p:spPr>
          <a:xfrm>
            <a:off x="1837388" y="3775140"/>
            <a:ext cx="5531188" cy="580430"/>
          </a:xfrm>
          <a:prstGeom prst="rect">
            <a:avLst/>
          </a:prstGeom>
          <a:noFill/>
          <a:ln/>
        </p:spPr>
        <p:txBody>
          <a:bodyPr wrap="square" lIns="425196" tIns="127508" rIns="425196" bIns="127508" rtlCol="0" anchor="t">
            <a:spAutoFit/>
          </a:bodyPr>
          <a:lstStyle/>
          <a:p>
            <a:pPr marL="0" indent="0" algn="ctr">
              <a:buNone/>
            </a:pPr>
            <a:r>
              <a:rPr lang="en-US" sz="2100" b="1" kern="0" spc="1" dirty="0">
                <a:solidFill>
                  <a:srgbClr val="1A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LIKE IT IS THE REAL THING.</a:t>
            </a:r>
            <a:endParaRPr lang="en-US" sz="21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9275" y="4643438"/>
            <a:ext cx="2158975" cy="285750"/>
          </a:xfrm>
          <a:prstGeom prst="rect">
            <a:avLst/>
          </a:prstGeom>
        </p:spPr>
      </p:pic>
      <p:sp>
        <p:nvSpPr>
          <p:cNvPr id="17" name="Text 7">
            <a:extLst>
              <a:ext uri="{FF2B5EF4-FFF2-40B4-BE49-F238E27FC236}">
                <a16:creationId xmlns:a16="http://schemas.microsoft.com/office/drawing/2014/main" id="{4E4B9128-D962-692E-C652-1DBE0E119CFC}"/>
              </a:ext>
            </a:extLst>
          </p:cNvPr>
          <p:cNvSpPr/>
          <p:nvPr/>
        </p:nvSpPr>
        <p:spPr>
          <a:xfrm>
            <a:off x="1055210" y="2176498"/>
            <a:ext cx="3291928" cy="11079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0E0E0"/>
                </a:solidFill>
                <a:latin typeface="Calibri" pitchFamily="34" charset="0"/>
                <a:cs typeface="Calibri" pitchFamily="34" charset="-120"/>
              </a:rPr>
              <a:t>If you memorise content until you know it inside out</a:t>
            </a:r>
            <a:endParaRPr lang="en-US" sz="2400" dirty="0"/>
          </a:p>
        </p:txBody>
      </p:sp>
      <p:pic>
        <p:nvPicPr>
          <p:cNvPr id="18" name="Image 2" descr="preencoded.png">
            <a:extLst>
              <a:ext uri="{FF2B5EF4-FFF2-40B4-BE49-F238E27FC236}">
                <a16:creationId xmlns:a16="http://schemas.microsoft.com/office/drawing/2014/main" id="{79D832B7-A45C-B4C6-03E8-15007ABFE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924" y="2543329"/>
            <a:ext cx="257175" cy="2571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571500"/>
            <a:ext cx="800100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kern="0" spc="2" dirty="0">
                <a:solidFill>
                  <a:srgbClr val="DD9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PLAN 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571500" y="1123355"/>
            <a:ext cx="8001000" cy="5029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things. Every day.</a:t>
            </a:r>
            <a:endParaRPr lang="en-US" sz="3300" dirty="0"/>
          </a:p>
        </p:txBody>
      </p:sp>
      <p:sp>
        <p:nvSpPr>
          <p:cNvPr id="5" name="Shape 2"/>
          <p:cNvSpPr/>
          <p:nvPr/>
        </p:nvSpPr>
        <p:spPr>
          <a:xfrm>
            <a:off x="571500" y="1983451"/>
            <a:ext cx="3857625" cy="1045834"/>
          </a:xfrm>
          <a:prstGeom prst="rect">
            <a:avLst/>
          </a:prstGeom>
          <a:solidFill>
            <a:srgbClr val="24262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571500" y="1983451"/>
            <a:ext cx="57150" cy="1045834"/>
          </a:xfrm>
          <a:prstGeom prst="rect">
            <a:avLst/>
          </a:prstGeom>
          <a:solidFill>
            <a:srgbClr val="DD942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717768" y="2422488"/>
            <a:ext cx="231725" cy="3657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64000"/>
              </a:lnSpc>
              <a:buNone/>
            </a:pPr>
            <a:r>
              <a:rPr lang="en-US" sz="3300" b="1" dirty="0">
                <a:solidFill>
                  <a:srgbClr val="DD9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300" dirty="0"/>
          </a:p>
        </p:txBody>
      </p:sp>
      <p:sp>
        <p:nvSpPr>
          <p:cNvPr id="8" name="Text 5"/>
          <p:cNvSpPr/>
          <p:nvPr/>
        </p:nvSpPr>
        <p:spPr>
          <a:xfrm>
            <a:off x="1128087" y="2350891"/>
            <a:ext cx="2911759" cy="35458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yourself every day</a:t>
            </a:r>
            <a:endParaRPr lang="en-US" sz="2400" dirty="0"/>
          </a:p>
        </p:txBody>
      </p:sp>
      <p:sp>
        <p:nvSpPr>
          <p:cNvPr id="9" name="Shape 6"/>
          <p:cNvSpPr/>
          <p:nvPr/>
        </p:nvSpPr>
        <p:spPr>
          <a:xfrm>
            <a:off x="4714875" y="1983451"/>
            <a:ext cx="3857625" cy="1045834"/>
          </a:xfrm>
          <a:prstGeom prst="rect">
            <a:avLst/>
          </a:prstGeom>
          <a:solidFill>
            <a:srgbClr val="24262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7"/>
          <p:cNvSpPr/>
          <p:nvPr/>
        </p:nvSpPr>
        <p:spPr>
          <a:xfrm>
            <a:off x="4714875" y="1983451"/>
            <a:ext cx="57150" cy="1045834"/>
          </a:xfrm>
          <a:prstGeom prst="rect">
            <a:avLst/>
          </a:prstGeom>
          <a:solidFill>
            <a:srgbClr val="DD942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4861143" y="2422488"/>
            <a:ext cx="231725" cy="3657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64000"/>
              </a:lnSpc>
              <a:buNone/>
            </a:pPr>
            <a:r>
              <a:rPr lang="en-US" sz="3300" b="1" dirty="0">
                <a:solidFill>
                  <a:srgbClr val="DD9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300" dirty="0"/>
          </a:p>
        </p:txBody>
      </p:sp>
      <p:sp>
        <p:nvSpPr>
          <p:cNvPr id="12" name="Text 9"/>
          <p:cNvSpPr/>
          <p:nvPr/>
        </p:nvSpPr>
        <p:spPr>
          <a:xfrm>
            <a:off x="5271462" y="2345396"/>
            <a:ext cx="2517549" cy="35458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Q&amp;A flashcards</a:t>
            </a:r>
            <a:endParaRPr lang="en-US" sz="2400" dirty="0"/>
          </a:p>
        </p:txBody>
      </p:sp>
      <p:sp>
        <p:nvSpPr>
          <p:cNvPr id="13" name="Shape 10"/>
          <p:cNvSpPr/>
          <p:nvPr/>
        </p:nvSpPr>
        <p:spPr>
          <a:xfrm>
            <a:off x="571500" y="3315035"/>
            <a:ext cx="3857625" cy="1045834"/>
          </a:xfrm>
          <a:prstGeom prst="rect">
            <a:avLst/>
          </a:prstGeom>
          <a:solidFill>
            <a:srgbClr val="24262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1"/>
          <p:cNvSpPr/>
          <p:nvPr/>
        </p:nvSpPr>
        <p:spPr>
          <a:xfrm>
            <a:off x="571500" y="3315035"/>
            <a:ext cx="57150" cy="1045834"/>
          </a:xfrm>
          <a:prstGeom prst="rect">
            <a:avLst/>
          </a:prstGeom>
          <a:solidFill>
            <a:srgbClr val="DD942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717768" y="3723074"/>
            <a:ext cx="231725" cy="3657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64000"/>
              </a:lnSpc>
              <a:buNone/>
            </a:pPr>
            <a:r>
              <a:rPr lang="en-US" sz="3300" b="1" dirty="0">
                <a:solidFill>
                  <a:srgbClr val="DD9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300" dirty="0"/>
          </a:p>
        </p:txBody>
      </p:sp>
      <p:sp>
        <p:nvSpPr>
          <p:cNvPr id="16" name="Text 13"/>
          <p:cNvSpPr/>
          <p:nvPr/>
        </p:nvSpPr>
        <p:spPr>
          <a:xfrm>
            <a:off x="1128087" y="3660660"/>
            <a:ext cx="2627258" cy="35458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weak areas</a:t>
            </a:r>
            <a:endParaRPr lang="en-US" sz="2400" dirty="0"/>
          </a:p>
        </p:txBody>
      </p:sp>
      <p:sp>
        <p:nvSpPr>
          <p:cNvPr id="17" name="Shape 14"/>
          <p:cNvSpPr/>
          <p:nvPr/>
        </p:nvSpPr>
        <p:spPr>
          <a:xfrm>
            <a:off x="4714875" y="3315035"/>
            <a:ext cx="3857625" cy="1045834"/>
          </a:xfrm>
          <a:prstGeom prst="rect">
            <a:avLst/>
          </a:prstGeom>
          <a:solidFill>
            <a:srgbClr val="24262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5"/>
          <p:cNvSpPr/>
          <p:nvPr/>
        </p:nvSpPr>
        <p:spPr>
          <a:xfrm>
            <a:off x="4714875" y="3315035"/>
            <a:ext cx="57150" cy="1045834"/>
          </a:xfrm>
          <a:prstGeom prst="rect">
            <a:avLst/>
          </a:prstGeom>
          <a:solidFill>
            <a:srgbClr val="DD942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6"/>
          <p:cNvSpPr/>
          <p:nvPr/>
        </p:nvSpPr>
        <p:spPr>
          <a:xfrm>
            <a:off x="4861143" y="3723074"/>
            <a:ext cx="231725" cy="3657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64000"/>
              </a:lnSpc>
              <a:buNone/>
            </a:pPr>
            <a:r>
              <a:rPr lang="en-US" sz="3300" b="1" dirty="0">
                <a:solidFill>
                  <a:srgbClr val="DD9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300" dirty="0"/>
          </a:p>
        </p:txBody>
      </p:sp>
      <p:sp>
        <p:nvSpPr>
          <p:cNvPr id="20" name="Text 17"/>
          <p:cNvSpPr/>
          <p:nvPr/>
        </p:nvSpPr>
        <p:spPr>
          <a:xfrm>
            <a:off x="5255964" y="3545782"/>
            <a:ext cx="3361095" cy="709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others involved</a:t>
            </a:r>
          </a:p>
          <a:p>
            <a:pPr marL="0" indent="0" algn="l">
              <a:lnSpc>
                <a:spcPct val="96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"Test me"</a:t>
            </a:r>
            <a:endParaRPr lang="en-US" sz="2400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9275" y="4643438"/>
            <a:ext cx="2158975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999347" y="1387869"/>
            <a:ext cx="3145277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b="1" kern="0" spc="2" dirty="0">
                <a:solidFill>
                  <a:srgbClr val="DD9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YOURSELF PROUD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290894" y="2118317"/>
            <a:ext cx="8562216" cy="67037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88000"/>
              </a:lnSpc>
              <a:buNone/>
            </a:pPr>
            <a:r>
              <a:rPr lang="en-US" sz="4950" b="1" i="1" kern="0" spc="-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used my revision time wisely."</a:t>
            </a:r>
            <a:endParaRPr lang="en-US" sz="4950" dirty="0"/>
          </a:p>
        </p:txBody>
      </p:sp>
      <p:sp>
        <p:nvSpPr>
          <p:cNvPr id="5" name="Text 2"/>
          <p:cNvSpPr/>
          <p:nvPr/>
        </p:nvSpPr>
        <p:spPr>
          <a:xfrm>
            <a:off x="1240222" y="3010151"/>
            <a:ext cx="6842234" cy="10046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200" dirty="0">
                <a:solidFill>
                  <a:srgbClr val="E0E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you walk out of your last exam, </a:t>
            </a:r>
            <a:br>
              <a:rPr lang="en-US" sz="3200" dirty="0">
                <a:solidFill>
                  <a:srgbClr val="E0E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3200" dirty="0">
                <a:solidFill>
                  <a:srgbClr val="E0E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is what you want to say.</a:t>
            </a:r>
            <a:endParaRPr lang="en-US" sz="3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2613" y="4236244"/>
            <a:ext cx="2698747" cy="35718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831995" y="4700588"/>
            <a:ext cx="3480011" cy="1461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950" kern="0" spc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studyskillszone.co.uk | Research-based study skills training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323</Words>
  <Application>Microsoft Macintosh PowerPoint</Application>
  <PresentationFormat>On-screen Show (16:9)</PresentationFormat>
  <Paragraphs>63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Study Skills Zone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Skills Zone</dc:title>
  <dc:subject>Study Skills Zone</dc:subject>
  <dc:creator>Study Skills Zone</dc:creator>
  <cp:keywords/>
  <dc:description/>
  <cp:lastModifiedBy>Matt Watson</cp:lastModifiedBy>
  <cp:revision>15</cp:revision>
  <dcterms:created xsi:type="dcterms:W3CDTF">2026-04-27T18:35:16Z</dcterms:created>
  <dcterms:modified xsi:type="dcterms:W3CDTF">2026-04-30T11:12:06Z</dcterms:modified>
  <cp:category/>
</cp:coreProperties>
</file>